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70" r:id="rId2"/>
    <p:sldId id="272" r:id="rId3"/>
    <p:sldId id="269" r:id="rId4"/>
    <p:sldId id="271" r:id="rId5"/>
  </p:sldIdLst>
  <p:sldSz cx="9144000" cy="6858000" type="screen4x3"/>
  <p:notesSz cx="6888163" cy="9677400"/>
  <p:defaultTextStyle>
    <a:defPPr>
      <a:defRPr lang="en-GB"/>
    </a:defPPr>
    <a:lvl1pPr algn="l" rtl="0" eaLnBrk="0" fontAlgn="base" hangingPunct="0">
      <a:spcBef>
        <a:spcPct val="0"/>
      </a:spcBef>
      <a:spcAft>
        <a:spcPct val="0"/>
      </a:spcAft>
      <a:defRPr sz="16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6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6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6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600" kern="1200">
        <a:solidFill>
          <a:schemeClr val="tx1"/>
        </a:solidFill>
        <a:latin typeface="Times New Roman" pitchFamily="18" charset="0"/>
        <a:ea typeface="+mn-ea"/>
        <a:cs typeface="+mn-cs"/>
      </a:defRPr>
    </a:lvl5pPr>
    <a:lvl6pPr marL="2286000" algn="l" defTabSz="914400" rtl="0" eaLnBrk="1" latinLnBrk="0" hangingPunct="1">
      <a:defRPr sz="1600" kern="1200">
        <a:solidFill>
          <a:schemeClr val="tx1"/>
        </a:solidFill>
        <a:latin typeface="Times New Roman" pitchFamily="18" charset="0"/>
        <a:ea typeface="+mn-ea"/>
        <a:cs typeface="+mn-cs"/>
      </a:defRPr>
    </a:lvl6pPr>
    <a:lvl7pPr marL="2743200" algn="l" defTabSz="914400" rtl="0" eaLnBrk="1" latinLnBrk="0" hangingPunct="1">
      <a:defRPr sz="1600" kern="1200">
        <a:solidFill>
          <a:schemeClr val="tx1"/>
        </a:solidFill>
        <a:latin typeface="Times New Roman" pitchFamily="18" charset="0"/>
        <a:ea typeface="+mn-ea"/>
        <a:cs typeface="+mn-cs"/>
      </a:defRPr>
    </a:lvl7pPr>
    <a:lvl8pPr marL="3200400" algn="l" defTabSz="914400" rtl="0" eaLnBrk="1" latinLnBrk="0" hangingPunct="1">
      <a:defRPr sz="1600" kern="1200">
        <a:solidFill>
          <a:schemeClr val="tx1"/>
        </a:solidFill>
        <a:latin typeface="Times New Roman" pitchFamily="18" charset="0"/>
        <a:ea typeface="+mn-ea"/>
        <a:cs typeface="+mn-cs"/>
      </a:defRPr>
    </a:lvl8pPr>
    <a:lvl9pPr marL="3657600" algn="l" defTabSz="914400" rtl="0" eaLnBrk="1" latinLnBrk="0" hangingPunct="1">
      <a:defRPr sz="16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044" autoAdjust="0"/>
    <p:restoredTop sz="94728" autoAdjust="0"/>
  </p:normalViewPr>
  <p:slideViewPr>
    <p:cSldViewPr showGuides="1">
      <p:cViewPr varScale="1">
        <p:scale>
          <a:sx n="102" d="100"/>
          <a:sy n="102" d="100"/>
        </p:scale>
        <p:origin x="168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notesStyle>
    <a:lvl1pPr algn="l" defTabSz="76200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defTabSz="76200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defTabSz="76200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defTabSz="76200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defTabSz="76200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p:cNvSpPr>
          <p:nvPr>
            <p:ph type="sldImg"/>
          </p:nvPr>
        </p:nvSpPr>
        <p:spPr bwMode="auto">
          <a:xfrm>
            <a:off x="1266825" y="1209675"/>
            <a:ext cx="4354513" cy="3265488"/>
          </a:xfrm>
          <a:prstGeom prst="rect">
            <a:avLst/>
          </a:prstGeom>
          <a:noFill/>
          <a:ln w="12700">
            <a:solidFill>
              <a:srgbClr val="000000"/>
            </a:solidFill>
            <a:miter lim="800000"/>
            <a:headEnd/>
            <a:tailEnd/>
          </a:ln>
        </p:spPr>
      </p:sp>
      <p:sp>
        <p:nvSpPr>
          <p:cNvPr id="4099" name="Notes Placeholder 2"/>
          <p:cNvSpPr>
            <a:spLocks noGrp="1"/>
          </p:cNvSpPr>
          <p:nvPr>
            <p:ph type="body" idx="1"/>
          </p:nvPr>
        </p:nvSpPr>
        <p:spPr bwMode="auto">
          <a:xfrm>
            <a:off x="688975" y="4657725"/>
            <a:ext cx="5510213" cy="3810000"/>
          </a:xfrm>
          <a:prstGeom prst="rect">
            <a:avLst/>
          </a:prstGeom>
          <a:noFill/>
          <a:ln>
            <a:miter lim="800000"/>
            <a:headEnd/>
            <a:tailEnd/>
          </a:ln>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pPr lvl="0"/>
            <a:r>
              <a:rPr lang="en-GB"/>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762000" rtl="0" eaLnBrk="0" fontAlgn="base" hangingPunct="0">
        <a:spcBef>
          <a:spcPct val="0"/>
        </a:spcBef>
        <a:spcAft>
          <a:spcPct val="0"/>
        </a:spcAft>
        <a:defRPr sz="4400" kern="1200">
          <a:solidFill>
            <a:schemeClr val="tx2"/>
          </a:solidFill>
          <a:latin typeface="+mj-lt"/>
          <a:ea typeface="+mj-ea"/>
          <a:cs typeface="+mj-cs"/>
        </a:defRPr>
      </a:lvl1pPr>
      <a:lvl2pPr algn="ctr" defTabSz="762000" rtl="0" eaLnBrk="0" fontAlgn="base" hangingPunct="0">
        <a:spcBef>
          <a:spcPct val="0"/>
        </a:spcBef>
        <a:spcAft>
          <a:spcPct val="0"/>
        </a:spcAft>
        <a:defRPr sz="4400">
          <a:solidFill>
            <a:schemeClr val="tx2"/>
          </a:solidFill>
          <a:latin typeface="Times New Roman" panose="02020603050405020304" pitchFamily="18" charset="0"/>
        </a:defRPr>
      </a:lvl2pPr>
      <a:lvl3pPr algn="ctr" defTabSz="762000" rtl="0" eaLnBrk="0" fontAlgn="base" hangingPunct="0">
        <a:spcBef>
          <a:spcPct val="0"/>
        </a:spcBef>
        <a:spcAft>
          <a:spcPct val="0"/>
        </a:spcAft>
        <a:defRPr sz="4400">
          <a:solidFill>
            <a:schemeClr val="tx2"/>
          </a:solidFill>
          <a:latin typeface="Times New Roman" panose="02020603050405020304" pitchFamily="18" charset="0"/>
        </a:defRPr>
      </a:lvl3pPr>
      <a:lvl4pPr algn="ctr" defTabSz="762000" rtl="0" eaLnBrk="0" fontAlgn="base" hangingPunct="0">
        <a:spcBef>
          <a:spcPct val="0"/>
        </a:spcBef>
        <a:spcAft>
          <a:spcPct val="0"/>
        </a:spcAft>
        <a:defRPr sz="4400">
          <a:solidFill>
            <a:schemeClr val="tx2"/>
          </a:solidFill>
          <a:latin typeface="Times New Roman" panose="02020603050405020304" pitchFamily="18" charset="0"/>
        </a:defRPr>
      </a:lvl4pPr>
      <a:lvl5pPr algn="ctr" defTabSz="762000"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defTabSz="762000" rtl="0" eaLnBrk="0" fontAlgn="base" hangingPunct="0">
        <a:spcBef>
          <a:spcPct val="0"/>
        </a:spcBef>
        <a:spcAft>
          <a:spcPct val="0"/>
        </a:spcAft>
        <a:defRPr sz="4400">
          <a:solidFill>
            <a:schemeClr val="tx2"/>
          </a:solidFill>
          <a:latin typeface="Times New Roman" panose="02020603050405020304" pitchFamily="18" charset="0"/>
        </a:defRPr>
      </a:lvl6pPr>
      <a:lvl7pPr marL="914400" algn="ctr" defTabSz="762000" rtl="0" eaLnBrk="0" fontAlgn="base" hangingPunct="0">
        <a:spcBef>
          <a:spcPct val="0"/>
        </a:spcBef>
        <a:spcAft>
          <a:spcPct val="0"/>
        </a:spcAft>
        <a:defRPr sz="4400">
          <a:solidFill>
            <a:schemeClr val="tx2"/>
          </a:solidFill>
          <a:latin typeface="Times New Roman" panose="02020603050405020304" pitchFamily="18" charset="0"/>
        </a:defRPr>
      </a:lvl7pPr>
      <a:lvl8pPr marL="1371600" algn="ctr" defTabSz="762000" rtl="0" eaLnBrk="0" fontAlgn="base" hangingPunct="0">
        <a:spcBef>
          <a:spcPct val="0"/>
        </a:spcBef>
        <a:spcAft>
          <a:spcPct val="0"/>
        </a:spcAft>
        <a:defRPr sz="4400">
          <a:solidFill>
            <a:schemeClr val="tx2"/>
          </a:solidFill>
          <a:latin typeface="Times New Roman" panose="02020603050405020304" pitchFamily="18" charset="0"/>
        </a:defRPr>
      </a:lvl8pPr>
      <a:lvl9pPr marL="1828800" algn="ctr" defTabSz="762000" rtl="0" eaLnBrk="0" fontAlgn="base" hangingPunct="0">
        <a:spcBef>
          <a:spcPct val="0"/>
        </a:spcBef>
        <a:spcAft>
          <a:spcPct val="0"/>
        </a:spcAft>
        <a:defRPr sz="4400">
          <a:solidFill>
            <a:schemeClr val="tx2"/>
          </a:solidFill>
          <a:latin typeface="Times New Roman" panose="02020603050405020304" pitchFamily="18" charset="0"/>
        </a:defRPr>
      </a:lvl9pPr>
    </p:titleStyle>
    <p:bodyStyle>
      <a:lvl1pPr marL="342900" indent="-342900" algn="l" defTabSz="762000" rtl="0" eaLnBrk="0" fontAlgn="base" hangingPunct="0">
        <a:spcBef>
          <a:spcPct val="20000"/>
        </a:spcBef>
        <a:spcAft>
          <a:spcPct val="0"/>
        </a:spcAft>
        <a:buSzPct val="100000"/>
        <a:buChar char="•"/>
        <a:defRPr sz="3200" kern="1200">
          <a:solidFill>
            <a:schemeClr val="tx1"/>
          </a:solidFill>
          <a:latin typeface="+mn-lt"/>
          <a:ea typeface="+mn-ea"/>
          <a:cs typeface="+mn-cs"/>
        </a:defRPr>
      </a:lvl1pPr>
      <a:lvl2pPr marL="742950" indent="-285750" algn="l" defTabSz="762000" rtl="0" eaLnBrk="0" fontAlgn="base" hangingPunct="0">
        <a:spcBef>
          <a:spcPct val="20000"/>
        </a:spcBef>
        <a:spcAft>
          <a:spcPct val="0"/>
        </a:spcAft>
        <a:buSzPct val="100000"/>
        <a:buChar char="–"/>
        <a:defRPr sz="2800" kern="1200">
          <a:solidFill>
            <a:schemeClr val="tx1"/>
          </a:solidFill>
          <a:latin typeface="+mn-lt"/>
          <a:ea typeface="+mn-ea"/>
          <a:cs typeface="+mn-cs"/>
        </a:defRPr>
      </a:lvl2pPr>
      <a:lvl3pPr marL="1143000" indent="-228600" algn="l" defTabSz="762000" rtl="0" eaLnBrk="0" fontAlgn="base" hangingPunct="0">
        <a:spcBef>
          <a:spcPct val="20000"/>
        </a:spcBef>
        <a:spcAft>
          <a:spcPct val="0"/>
        </a:spcAft>
        <a:buSzPct val="100000"/>
        <a:buChar char="•"/>
        <a:defRPr sz="2400" kern="1200">
          <a:solidFill>
            <a:schemeClr val="tx1"/>
          </a:solidFill>
          <a:latin typeface="+mn-lt"/>
          <a:ea typeface="+mn-ea"/>
          <a:cs typeface="+mn-cs"/>
        </a:defRPr>
      </a:lvl3pPr>
      <a:lvl4pPr marL="1600200" indent="-228600" algn="l" defTabSz="762000" rtl="0" eaLnBrk="0" fontAlgn="base" hangingPunct="0">
        <a:spcBef>
          <a:spcPct val="20000"/>
        </a:spcBef>
        <a:spcAft>
          <a:spcPct val="0"/>
        </a:spcAft>
        <a:buSzPct val="100000"/>
        <a:buChar char="–"/>
        <a:defRPr sz="2000" kern="1200">
          <a:solidFill>
            <a:schemeClr val="tx1"/>
          </a:solidFill>
          <a:latin typeface="+mn-lt"/>
          <a:ea typeface="+mn-ea"/>
          <a:cs typeface="+mn-cs"/>
        </a:defRPr>
      </a:lvl4pPr>
      <a:lvl5pPr marL="2057400" indent="-228600" algn="l" defTabSz="762000" rtl="0" eaLnBrk="0" fontAlgn="base" hangingPunct="0">
        <a:spcBef>
          <a:spcPct val="20000"/>
        </a:spcBef>
        <a:spcAft>
          <a:spcPct val="0"/>
        </a:spcAft>
        <a:buSzPct val="10000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
          <p:cNvSpPr>
            <a:spLocks noChangeArrowheads="1"/>
          </p:cNvSpPr>
          <p:nvPr/>
        </p:nvSpPr>
        <p:spPr bwMode="auto">
          <a:xfrm>
            <a:off x="250825" y="260350"/>
            <a:ext cx="4105275" cy="6048970"/>
          </a:xfrm>
          <a:prstGeom prst="rect">
            <a:avLst/>
          </a:prstGeom>
          <a:noFill/>
          <a:ln w="12700">
            <a:noFill/>
            <a:miter lim="800000"/>
            <a:headEnd/>
            <a:tailEnd/>
          </a:ln>
          <a:effectLst/>
        </p:spPr>
        <p:txBody>
          <a:bodyPr lIns="90488" tIns="44450" rIns="90488" bIns="44450"/>
          <a:lstStyle/>
          <a:p>
            <a:pPr defTabSz="762000"/>
            <a:r>
              <a:rPr lang="en-GB" sz="1400" b="1" u="sng" dirty="0"/>
              <a:t>G-</a:t>
            </a:r>
            <a:r>
              <a:rPr lang="en-GB" sz="1400" b="1" u="sng" dirty="0" err="1"/>
              <a:t>xxxx</a:t>
            </a:r>
            <a:r>
              <a:rPr lang="en-GB" sz="1400" b="1" u="sng" dirty="0"/>
              <a:t> Night/IFR Operating Limitations</a:t>
            </a:r>
          </a:p>
          <a:p>
            <a:pPr defTabSz="762000"/>
            <a:endParaRPr lang="en-GB" sz="1400" b="1" u="sng" dirty="0"/>
          </a:p>
          <a:p>
            <a:r>
              <a:rPr lang="en-GB" sz="1200" dirty="0"/>
              <a:t>The aircraft is released from the limitation to operate by day and under Visual Flight Rules only,  subject to the following additional alternative operational restrictions and requirements being complied with:</a:t>
            </a:r>
          </a:p>
          <a:p>
            <a:pPr marL="228600" indent="-228600">
              <a:buFont typeface="+mj-lt"/>
              <a:buAutoNum type="arabicPeriod"/>
            </a:pPr>
            <a:r>
              <a:rPr lang="en-GB" sz="1200" b="1" u="sng" dirty="0"/>
              <a:t>Limitations </a:t>
            </a:r>
            <a:endParaRPr lang="en-GB" sz="1200" b="1" dirty="0"/>
          </a:p>
          <a:p>
            <a:pPr marL="228600" indent="-228600">
              <a:buFont typeface="+mj-lt"/>
              <a:buAutoNum type="alphaLcPeriod"/>
            </a:pPr>
            <a:r>
              <a:rPr lang="en-GB" sz="1200" dirty="0"/>
              <a:t>The aircraft may be flown by day or night and under Visual Flight Rules or  Instrument Flight Rules and in VMC or IMC.</a:t>
            </a:r>
          </a:p>
          <a:p>
            <a:pPr marL="228600" indent="-228600">
              <a:buFont typeface="+mj-lt"/>
              <a:buAutoNum type="alphaLcPeriod"/>
            </a:pPr>
            <a:r>
              <a:rPr lang="en-GB" sz="1200" dirty="0"/>
              <a:t>Flight in known or forecast icing conditions is prohibited </a:t>
            </a:r>
          </a:p>
          <a:p>
            <a:pPr marL="228600" indent="-228600">
              <a:buFont typeface="+mj-lt"/>
              <a:buAutoNum type="alphaLcPeriod"/>
            </a:pPr>
            <a:r>
              <a:rPr lang="en-GB" sz="1200" dirty="0"/>
              <a:t>Operation in IMC in areas of known or forecast thunderstorm activity is prohibited </a:t>
            </a:r>
          </a:p>
          <a:p>
            <a:pPr marL="228600" indent="-228600">
              <a:buFont typeface="+mj-lt"/>
              <a:buAutoNum type="alphaLcPeriod"/>
            </a:pPr>
            <a:r>
              <a:rPr lang="en-GB" sz="1200" dirty="0"/>
              <a:t>Take off and landing in visibility less than 1500m is prohibited.</a:t>
            </a:r>
          </a:p>
          <a:p>
            <a:pPr marL="228600" indent="-228600">
              <a:buFont typeface="+mj-lt"/>
              <a:buAutoNum type="alphaLcPeriod"/>
            </a:pPr>
            <a:r>
              <a:rPr lang="en-GB" sz="1200" dirty="0"/>
              <a:t>The aircraft may not be operated in IMC below 500ft </a:t>
            </a:r>
            <a:r>
              <a:rPr lang="en-GB" sz="1200" dirty="0" err="1"/>
              <a:t>agl</a:t>
            </a:r>
            <a:r>
              <a:rPr lang="en-GB" sz="1200" dirty="0"/>
              <a:t>, or 600 </a:t>
            </a:r>
            <a:r>
              <a:rPr lang="en-GB" sz="1200" dirty="0" err="1"/>
              <a:t>ft</a:t>
            </a:r>
            <a:r>
              <a:rPr lang="en-GB" sz="1200" dirty="0"/>
              <a:t> for a non-precision approach, or approach system limits, whichever is the greater.</a:t>
            </a:r>
          </a:p>
          <a:p>
            <a:pPr marL="228600" indent="-228600">
              <a:buFont typeface="+mj-lt"/>
              <a:buAutoNum type="alphaLcPeriod"/>
            </a:pPr>
            <a:r>
              <a:rPr lang="en-GB" sz="1200" dirty="0"/>
              <a:t>Aft cg limit restricted to 75.3” aft of datum</a:t>
            </a:r>
          </a:p>
          <a:p>
            <a:pPr defTabSz="762000"/>
            <a:endParaRPr lang="en-GB" sz="1400" b="1" u="sng" dirty="0"/>
          </a:p>
          <a:p>
            <a:pPr marL="228600" indent="-228600">
              <a:buFont typeface="+mj-lt"/>
              <a:buAutoNum type="arabicPeriod" startAt="2"/>
            </a:pPr>
            <a:r>
              <a:rPr lang="en-GB" sz="1200" b="1" u="sng" dirty="0"/>
              <a:t>Special  Pilot Information</a:t>
            </a:r>
            <a:endParaRPr lang="en-GB" sz="1200" b="1" dirty="0"/>
          </a:p>
          <a:p>
            <a:pPr marL="228600" lvl="2" indent="-228600">
              <a:buFont typeface="+mj-lt"/>
              <a:buAutoNum type="alphaLcPeriod"/>
            </a:pPr>
            <a:r>
              <a:rPr lang="en-GB" sz="1200" dirty="0"/>
              <a:t>A copy of the  G-</a:t>
            </a:r>
            <a:r>
              <a:rPr lang="en-GB" sz="1200" dirty="0" err="1"/>
              <a:t>xxxx</a:t>
            </a:r>
            <a:r>
              <a:rPr lang="en-GB" sz="1200" dirty="0"/>
              <a:t> Pilot’s Operating Notes must be in the aircraft and available to the pilot. </a:t>
            </a:r>
          </a:p>
          <a:p>
            <a:pPr marL="228600" lvl="2" indent="-228600">
              <a:buFont typeface="+mj-lt"/>
              <a:buAutoNum type="alphaLcPeriod"/>
            </a:pPr>
            <a:r>
              <a:rPr lang="en-GB" sz="1200" dirty="0"/>
              <a:t>Alternator failure  - in the event of an alternator failure, flight in IMC or at night must be terminated as soon as practicable but under no circumstances after more than 75 minutes, assuming load shedding is carried out immediately after the alternator fails.  However due to the unknown initial state of charge it is recommended that additional margins of safety are used in deciding on choice of diversions.  </a:t>
            </a:r>
          </a:p>
          <a:p>
            <a:pPr defTabSz="762000"/>
            <a:endParaRPr lang="en-GB" sz="1400" dirty="0"/>
          </a:p>
        </p:txBody>
      </p:sp>
      <p:sp>
        <p:nvSpPr>
          <p:cNvPr id="2051" name="Rectangle 2"/>
          <p:cNvSpPr>
            <a:spLocks noChangeArrowheads="1"/>
          </p:cNvSpPr>
          <p:nvPr/>
        </p:nvSpPr>
        <p:spPr bwMode="auto">
          <a:xfrm>
            <a:off x="4845050" y="1144588"/>
            <a:ext cx="4191000" cy="4876800"/>
          </a:xfrm>
          <a:prstGeom prst="rect">
            <a:avLst/>
          </a:prstGeom>
          <a:noFill/>
          <a:ln w="12700">
            <a:noFill/>
            <a:miter lim="800000"/>
            <a:headEnd/>
            <a:tailEnd/>
          </a:ln>
          <a:effectLst/>
        </p:spPr>
        <p:txBody>
          <a:bodyPr lIns="90488" tIns="44450" rIns="90488" bIns="44450"/>
          <a:lstStyle/>
          <a:p>
            <a:pPr marL="342900" indent="-342900" defTabSz="762000">
              <a:lnSpc>
                <a:spcPct val="90000"/>
              </a:lnSpc>
              <a:spcBef>
                <a:spcPct val="20000"/>
              </a:spcBef>
              <a:buSzPct val="100000"/>
              <a:buFontTx/>
              <a:buChar char="•"/>
            </a:pPr>
            <a:endParaRPr lang="en-US" sz="1400"/>
          </a:p>
        </p:txBody>
      </p:sp>
      <p:sp>
        <p:nvSpPr>
          <p:cNvPr id="2053" name="Rectangle 6"/>
          <p:cNvSpPr>
            <a:spLocks noChangeArrowheads="1"/>
          </p:cNvSpPr>
          <p:nvPr/>
        </p:nvSpPr>
        <p:spPr bwMode="auto">
          <a:xfrm>
            <a:off x="4572000" y="404664"/>
            <a:ext cx="4235450" cy="6336705"/>
          </a:xfrm>
          <a:prstGeom prst="rect">
            <a:avLst/>
          </a:prstGeom>
          <a:noFill/>
          <a:ln w="12700">
            <a:noFill/>
            <a:miter lim="800000"/>
            <a:headEnd/>
            <a:tailEnd/>
          </a:ln>
          <a:effectLst/>
        </p:spPr>
        <p:txBody>
          <a:bodyPr lIns="90488" tIns="44450" rIns="90488" bIns="44450"/>
          <a:lstStyle/>
          <a:p>
            <a:pPr marL="228600" lvl="2" indent="-228600">
              <a:buFont typeface="+mj-lt"/>
              <a:buAutoNum type="alphaLcPeriod" startAt="3"/>
            </a:pPr>
            <a:r>
              <a:rPr lang="en-GB" sz="1200" dirty="0"/>
              <a:t>Lightning strike – the aircraft has not been certificated for lightning strike capability hence the limitation prohibiting flight in the vicinity of known or forecast thunderstorms.</a:t>
            </a:r>
          </a:p>
          <a:p>
            <a:pPr marL="228600" lvl="2" indent="-228600">
              <a:buFont typeface="+mj-lt"/>
              <a:buAutoNum type="alphaLcPeriod" startAt="3"/>
            </a:pPr>
            <a:r>
              <a:rPr lang="en-GB" sz="1200" dirty="0"/>
              <a:t>Pitot and static source. The aircraft is fitted with a heated pitot and separate static ports.  An alternative static valve is fitted, located under the instrument panel which opens the static system to cockpit pressure. No position error calibration of the alternative static system has been carried out.</a:t>
            </a:r>
          </a:p>
          <a:p>
            <a:pPr marL="228600" lvl="2" indent="-228600">
              <a:buFont typeface="+mj-lt"/>
              <a:buAutoNum type="alphaLcPeriod" startAt="3"/>
            </a:pPr>
            <a:r>
              <a:rPr lang="en-GB" sz="1200" dirty="0"/>
              <a:t>Use of Flaps -  when flying in IMC conditions, in order to reduce the pilot workload on the landing approach it is recommended that flaps are not lowered while in IMC conditions </a:t>
            </a:r>
            <a:r>
              <a:rPr lang="en-GB" sz="1200" dirty="0" err="1"/>
              <a:t>ie</a:t>
            </a:r>
            <a:r>
              <a:rPr lang="en-GB" sz="1200" dirty="0"/>
              <a:t> delay lowering flaps until after cloud break. Flight tests have shown that delaying the lowering of flap to  500ft </a:t>
            </a:r>
            <a:r>
              <a:rPr lang="en-GB" sz="1200" dirty="0" err="1"/>
              <a:t>agl</a:t>
            </a:r>
            <a:r>
              <a:rPr lang="en-GB" sz="1200" dirty="0"/>
              <a:t> does </a:t>
            </a:r>
            <a:r>
              <a:rPr lang="en-GB" sz="1200" u="sng" dirty="0"/>
              <a:t>not </a:t>
            </a:r>
            <a:r>
              <a:rPr lang="en-GB" sz="1200" dirty="0"/>
              <a:t>cause an excessive workload.     </a:t>
            </a:r>
          </a:p>
          <a:p>
            <a:pPr marL="228600" lvl="2" indent="-228600">
              <a:buFont typeface="+mj-lt"/>
              <a:buAutoNum type="alphaLcPeriod" startAt="3"/>
            </a:pPr>
            <a:r>
              <a:rPr lang="en-GB" sz="1200" dirty="0"/>
              <a:t>When making instrument approaches, in order to avoid a rough ride, it is recommended that airspeed is restricted to no more than </a:t>
            </a:r>
            <a:r>
              <a:rPr lang="en-GB" sz="1200" dirty="0" err="1"/>
              <a:t>Va</a:t>
            </a:r>
            <a:r>
              <a:rPr lang="en-GB" sz="1200" dirty="0"/>
              <a:t>  (134 mph IAS) </a:t>
            </a:r>
          </a:p>
          <a:p>
            <a:pPr marL="228600" lvl="2" indent="-228600">
              <a:buFont typeface="+mj-lt"/>
              <a:buAutoNum type="alphaLcPeriod" startAt="3"/>
            </a:pPr>
            <a:r>
              <a:rPr lang="en-GB" sz="1200" dirty="0"/>
              <a:t>Night or IMC conditions must be left as soon as practical if a loss of GPS signal is experienced, due to a risk of the back-up AI presenting misleading attitude indication after about five minutes without a GPS signal.</a:t>
            </a:r>
          </a:p>
          <a:p>
            <a:pPr marL="228600" lvl="2" indent="-228600">
              <a:buFont typeface="+mj-lt"/>
              <a:buAutoNum type="alphaLcPeriod" startAt="3"/>
            </a:pPr>
            <a:endParaRPr lang="en-GB" sz="1200" dirty="0"/>
          </a:p>
          <a:p>
            <a:pPr marL="228600" indent="-228600">
              <a:buFont typeface="+mj-lt"/>
              <a:buAutoNum type="arabicPeriod" startAt="3"/>
            </a:pPr>
            <a:r>
              <a:rPr lang="en-GB" sz="1200" b="1" u="sng" dirty="0"/>
              <a:t>Continued Airworthiness</a:t>
            </a:r>
            <a:endParaRPr lang="en-GB" sz="1200" b="1" dirty="0"/>
          </a:p>
          <a:p>
            <a:pPr marL="228600" indent="-228600">
              <a:buFont typeface="+mj-lt"/>
              <a:buAutoNum type="alphaLcPeriod"/>
            </a:pPr>
            <a:r>
              <a:rPr lang="en-GB" sz="1200" dirty="0"/>
              <a:t>The aircraft must be maintained in accordance with the  Maintenance Schedule for LAA Administered Permit to Fly Aircraft as tailored for G-</a:t>
            </a:r>
            <a:r>
              <a:rPr lang="en-GB" sz="1200" dirty="0" err="1"/>
              <a:t>xxxx</a:t>
            </a:r>
            <a:r>
              <a:rPr lang="en-GB" sz="1200" dirty="0"/>
              <a:t> </a:t>
            </a:r>
          </a:p>
          <a:p>
            <a:pPr marL="228600" indent="-228600">
              <a:buFont typeface="+mj-lt"/>
              <a:buAutoNum type="alphaLcPeriod"/>
            </a:pPr>
            <a:r>
              <a:rPr lang="en-GB" sz="1200" dirty="0"/>
              <a:t>Any maintenance other than permitted pilot maintenance must be certified by an LAA inspector with a night/IFR approval category </a:t>
            </a:r>
          </a:p>
          <a:p>
            <a:pPr marL="228600" indent="-228600">
              <a:buFont typeface="+mj-lt"/>
              <a:buAutoNum type="alphaLcPeriod"/>
            </a:pPr>
            <a:endParaRPr lang="en-GB" sz="1200" dirty="0"/>
          </a:p>
          <a:p>
            <a:pPr marL="228600" indent="-228600">
              <a:buFont typeface="+mj-lt"/>
              <a:buAutoNum type="arabicPeriod" startAt="4"/>
            </a:pPr>
            <a:r>
              <a:rPr lang="en-GB" sz="1200" b="1" u="sng" dirty="0"/>
              <a:t>Minimum Equipment </a:t>
            </a:r>
            <a:endParaRPr lang="en-GB" sz="1200" b="1" dirty="0"/>
          </a:p>
          <a:p>
            <a:r>
              <a:rPr lang="en-GB" sz="1200" dirty="0"/>
              <a:t>All items of equipment listed in ‘Aircraft Equipment List G-</a:t>
            </a:r>
            <a:r>
              <a:rPr lang="en-GB" sz="1200" dirty="0" err="1"/>
              <a:t>xxxx</a:t>
            </a:r>
            <a:r>
              <a:rPr lang="en-GB" sz="1200" dirty="0"/>
              <a:t>’  must be fitted and serviceable if night/IFR flight is undertaken.  </a:t>
            </a:r>
          </a:p>
          <a:p>
            <a:pPr marL="228600" indent="-228600">
              <a:buFont typeface="+mj-lt"/>
              <a:buAutoNum type="alphaLcPeriod"/>
            </a:pPr>
            <a:endParaRPr lang="en-GB" sz="1200" dirty="0"/>
          </a:p>
          <a:p>
            <a:pPr marL="228600" lvl="2" indent="-228600">
              <a:buFont typeface="+mj-lt"/>
              <a:buAutoNum type="alphaLcPeriod" startAt="3"/>
            </a:pPr>
            <a:endParaRPr lang="en-GB" sz="1200" dirty="0"/>
          </a:p>
          <a:p>
            <a:pPr marL="342900" indent="-342900" defTabSz="762000">
              <a:lnSpc>
                <a:spcPct val="90000"/>
              </a:lnSpc>
              <a:spcBef>
                <a:spcPct val="20000"/>
              </a:spcBef>
              <a:buSzPct val="100000"/>
              <a:buFontTx/>
              <a:buChar char="•"/>
            </a:pPr>
            <a:endParaRPr lang="en-GB" sz="1400" dirty="0"/>
          </a:p>
        </p:txBody>
      </p:sp>
      <p:sp>
        <p:nvSpPr>
          <p:cNvPr id="2" name="TextBox 1"/>
          <p:cNvSpPr txBox="1"/>
          <p:nvPr/>
        </p:nvSpPr>
        <p:spPr>
          <a:xfrm>
            <a:off x="1538" y="6581001"/>
            <a:ext cx="3096344" cy="276999"/>
          </a:xfrm>
          <a:prstGeom prst="rect">
            <a:avLst/>
          </a:prstGeom>
          <a:noFill/>
        </p:spPr>
        <p:txBody>
          <a:bodyPr wrap="square" rtlCol="0">
            <a:spAutoFit/>
          </a:bodyPr>
          <a:lstStyle/>
          <a:p>
            <a:pPr defTabSz="762000"/>
            <a:r>
              <a:rPr lang="en-GB" sz="1200" dirty="0"/>
              <a:t>G-</a:t>
            </a:r>
            <a:r>
              <a:rPr lang="en-GB" sz="1200" dirty="0" err="1"/>
              <a:t>xxxx</a:t>
            </a:r>
            <a:r>
              <a:rPr lang="en-GB" sz="1200" dirty="0"/>
              <a:t> POH Issue 1 [Example] Jun 2022</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
          <p:cNvSpPr>
            <a:spLocks noChangeArrowheads="1"/>
          </p:cNvSpPr>
          <p:nvPr/>
        </p:nvSpPr>
        <p:spPr bwMode="auto">
          <a:xfrm>
            <a:off x="250825" y="260350"/>
            <a:ext cx="4105275" cy="6048970"/>
          </a:xfrm>
          <a:prstGeom prst="rect">
            <a:avLst/>
          </a:prstGeom>
          <a:noFill/>
          <a:ln w="12700">
            <a:noFill/>
            <a:miter lim="800000"/>
            <a:headEnd/>
            <a:tailEnd/>
          </a:ln>
          <a:effectLst/>
        </p:spPr>
        <p:txBody>
          <a:bodyPr lIns="90488" tIns="44450" rIns="90488" bIns="44450"/>
          <a:lstStyle/>
          <a:p>
            <a:pPr defTabSz="762000"/>
            <a:r>
              <a:rPr lang="en-GB" sz="1400" b="1" u="sng" dirty="0"/>
              <a:t>G-</a:t>
            </a:r>
            <a:r>
              <a:rPr lang="en-GB" sz="1400" b="1" u="sng" dirty="0" err="1"/>
              <a:t>xxxx</a:t>
            </a:r>
            <a:r>
              <a:rPr lang="en-GB" sz="1400" b="1" u="sng" dirty="0"/>
              <a:t> Operating Notes</a:t>
            </a:r>
          </a:p>
          <a:p>
            <a:pPr defTabSz="762000"/>
            <a:r>
              <a:rPr lang="en-GB" sz="1400" b="1" u="sng" dirty="0"/>
              <a:t>Standard Speeds (Knots)</a:t>
            </a:r>
          </a:p>
          <a:p>
            <a:pPr defTabSz="762000"/>
            <a:r>
              <a:rPr lang="en-GB" sz="1400" b="1" u="sng" dirty="0"/>
              <a:t>Climb</a:t>
            </a:r>
          </a:p>
          <a:p>
            <a:pPr defTabSz="762000"/>
            <a:r>
              <a:rPr lang="en-GB" sz="1400" dirty="0"/>
              <a:t>Climb: 90-115 (clean, faster is better), </a:t>
            </a:r>
          </a:p>
          <a:p>
            <a:pPr defTabSz="762000"/>
            <a:r>
              <a:rPr lang="en-GB" sz="1400" dirty="0"/>
              <a:t>Best glide speed: 90</a:t>
            </a:r>
          </a:p>
          <a:p>
            <a:pPr defTabSz="762000"/>
            <a:endParaRPr lang="en-GB" sz="1400" dirty="0"/>
          </a:p>
          <a:p>
            <a:pPr defTabSz="762000"/>
            <a:r>
              <a:rPr lang="en-GB" sz="1400" b="1" u="sng" dirty="0"/>
              <a:t>Cruise</a:t>
            </a:r>
          </a:p>
          <a:p>
            <a:pPr defTabSz="762000"/>
            <a:r>
              <a:rPr lang="en-GB" sz="1400" dirty="0"/>
              <a:t>Basic S &amp; L 2000 to 2500rpm  25 to 35 lit/hr</a:t>
            </a:r>
          </a:p>
          <a:p>
            <a:pPr defTabSz="762000"/>
            <a:r>
              <a:rPr lang="en-GB" sz="1400" dirty="0"/>
              <a:t>Leaned as far as possible below 65% power</a:t>
            </a:r>
          </a:p>
          <a:p>
            <a:pPr defTabSz="762000"/>
            <a:r>
              <a:rPr lang="en-GB" sz="1400" dirty="0"/>
              <a:t>Flying for endurance:  2100 rpm </a:t>
            </a:r>
          </a:p>
          <a:p>
            <a:pPr defTabSz="762000"/>
            <a:endParaRPr lang="en-GB" sz="1400" dirty="0"/>
          </a:p>
          <a:p>
            <a:pPr defTabSz="762000"/>
            <a:r>
              <a:rPr lang="en-GB" sz="1400" b="1" u="sng" dirty="0"/>
              <a:t>Circuit</a:t>
            </a:r>
          </a:p>
          <a:p>
            <a:pPr defTabSz="762000"/>
            <a:r>
              <a:rPr lang="en-GB" sz="1400" dirty="0"/>
              <a:t>Take off – grass - half flap (</a:t>
            </a:r>
            <a:r>
              <a:rPr lang="en-GB" sz="1400" dirty="0" err="1"/>
              <a:t>nb</a:t>
            </a:r>
            <a:r>
              <a:rPr lang="en-GB" sz="1400" dirty="0"/>
              <a:t> flap limit speed), </a:t>
            </a:r>
            <a:br>
              <a:rPr lang="en-GB" sz="1400" dirty="0"/>
            </a:br>
            <a:r>
              <a:rPr lang="en-GB" sz="1400" dirty="0"/>
              <a:t>	hard - no flap</a:t>
            </a:r>
          </a:p>
          <a:p>
            <a:pPr defTabSz="762000"/>
            <a:r>
              <a:rPr lang="en-GB" sz="1400" dirty="0"/>
              <a:t>Joining the circuit: - Take care to throttle back early to slow down</a:t>
            </a:r>
          </a:p>
          <a:p>
            <a:pPr defTabSz="762000"/>
            <a:r>
              <a:rPr lang="en-GB" sz="1400" dirty="0"/>
              <a:t>Downwind: clean 100 -120</a:t>
            </a:r>
          </a:p>
          <a:p>
            <a:pPr defTabSz="762000"/>
            <a:r>
              <a:rPr lang="en-GB" sz="1400" dirty="0"/>
              <a:t>Base: half flap 80</a:t>
            </a:r>
          </a:p>
          <a:p>
            <a:pPr defTabSz="762000"/>
            <a:r>
              <a:rPr lang="en-GB" sz="1400" dirty="0"/>
              <a:t>Approach: full flap 70</a:t>
            </a:r>
          </a:p>
          <a:p>
            <a:pPr defTabSz="762000"/>
            <a:r>
              <a:rPr lang="en-GB" sz="1400" dirty="0"/>
              <a:t>Instrument approach: clean 100 - 120</a:t>
            </a:r>
          </a:p>
          <a:p>
            <a:pPr defTabSz="762000"/>
            <a:r>
              <a:rPr lang="en-GB" sz="1400" dirty="0"/>
              <a:t>Threshold: 70</a:t>
            </a:r>
          </a:p>
          <a:p>
            <a:pPr defTabSz="762000"/>
            <a:r>
              <a:rPr lang="en-GB" sz="1400" dirty="0"/>
              <a:t>Flapless:  +5 to base &amp; approach speeds</a:t>
            </a:r>
            <a:br>
              <a:rPr lang="en-GB" sz="1400" dirty="0"/>
            </a:br>
            <a:r>
              <a:rPr lang="en-GB" sz="1400" dirty="0"/>
              <a:t>Short Field all above -5 (Power </a:t>
            </a:r>
            <a:r>
              <a:rPr lang="en-GB" sz="1400" dirty="0" err="1"/>
              <a:t>reqd</a:t>
            </a:r>
            <a:r>
              <a:rPr lang="en-GB" sz="1400" dirty="0"/>
              <a:t> on round out)</a:t>
            </a:r>
          </a:p>
          <a:p>
            <a:pPr defTabSz="762000"/>
            <a:r>
              <a:rPr lang="en-GB" sz="1400" dirty="0"/>
              <a:t>Max demonstrated cross wind: 15 knots (use full flap)</a:t>
            </a:r>
          </a:p>
          <a:p>
            <a:pPr defTabSz="762000"/>
            <a:endParaRPr lang="en-GB" sz="1400" dirty="0"/>
          </a:p>
          <a:p>
            <a:pPr defTabSz="762000"/>
            <a:r>
              <a:rPr lang="en-GB" sz="1400" b="1" u="sng" dirty="0"/>
              <a:t>Forced Landing (without Power)</a:t>
            </a:r>
          </a:p>
          <a:p>
            <a:pPr defTabSz="762000"/>
            <a:r>
              <a:rPr lang="en-GB" sz="1400" dirty="0"/>
              <a:t>90 clean </a:t>
            </a:r>
          </a:p>
          <a:p>
            <a:pPr defTabSz="762000"/>
            <a:endParaRPr lang="en-GB" sz="1400" dirty="0"/>
          </a:p>
        </p:txBody>
      </p:sp>
      <p:sp>
        <p:nvSpPr>
          <p:cNvPr id="2051" name="Rectangle 2"/>
          <p:cNvSpPr>
            <a:spLocks noChangeArrowheads="1"/>
          </p:cNvSpPr>
          <p:nvPr/>
        </p:nvSpPr>
        <p:spPr bwMode="auto">
          <a:xfrm>
            <a:off x="4845050" y="1144588"/>
            <a:ext cx="4191000" cy="4876800"/>
          </a:xfrm>
          <a:prstGeom prst="rect">
            <a:avLst/>
          </a:prstGeom>
          <a:noFill/>
          <a:ln w="12700">
            <a:noFill/>
            <a:miter lim="800000"/>
            <a:headEnd/>
            <a:tailEnd/>
          </a:ln>
          <a:effectLst/>
        </p:spPr>
        <p:txBody>
          <a:bodyPr lIns="90488" tIns="44450" rIns="90488" bIns="44450"/>
          <a:lstStyle/>
          <a:p>
            <a:pPr marL="342900" indent="-342900" defTabSz="762000">
              <a:lnSpc>
                <a:spcPct val="90000"/>
              </a:lnSpc>
              <a:spcBef>
                <a:spcPct val="20000"/>
              </a:spcBef>
              <a:buSzPct val="100000"/>
              <a:buFontTx/>
              <a:buChar char="•"/>
            </a:pPr>
            <a:endParaRPr lang="en-US" sz="1400"/>
          </a:p>
        </p:txBody>
      </p:sp>
      <p:sp>
        <p:nvSpPr>
          <p:cNvPr id="2052" name="Text Box 4"/>
          <p:cNvSpPr txBox="1">
            <a:spLocks noChangeArrowheads="1"/>
          </p:cNvSpPr>
          <p:nvPr/>
        </p:nvSpPr>
        <p:spPr bwMode="auto">
          <a:xfrm>
            <a:off x="5097463" y="282575"/>
            <a:ext cx="2048959" cy="307777"/>
          </a:xfrm>
          <a:prstGeom prst="rect">
            <a:avLst/>
          </a:prstGeom>
          <a:noFill/>
          <a:ln w="12700">
            <a:noFill/>
            <a:miter lim="800000"/>
            <a:headEnd/>
            <a:tailEnd/>
          </a:ln>
          <a:effectLst/>
        </p:spPr>
        <p:txBody>
          <a:bodyPr wrap="none">
            <a:spAutoFit/>
          </a:bodyPr>
          <a:lstStyle/>
          <a:p>
            <a:pPr defTabSz="762000"/>
            <a:r>
              <a:rPr lang="en-GB" sz="1400" b="1" u="sng" dirty="0"/>
              <a:t>G-</a:t>
            </a:r>
            <a:r>
              <a:rPr lang="en-GB" sz="1400" b="1" u="sng" dirty="0" err="1"/>
              <a:t>xxxx</a:t>
            </a:r>
            <a:r>
              <a:rPr lang="en-GB" sz="1400" b="1" u="sng" dirty="0"/>
              <a:t> Operating Notes</a:t>
            </a:r>
          </a:p>
        </p:txBody>
      </p:sp>
      <p:sp>
        <p:nvSpPr>
          <p:cNvPr id="2053" name="Rectangle 6"/>
          <p:cNvSpPr>
            <a:spLocks noChangeArrowheads="1"/>
          </p:cNvSpPr>
          <p:nvPr/>
        </p:nvSpPr>
        <p:spPr bwMode="auto">
          <a:xfrm>
            <a:off x="4845050" y="548680"/>
            <a:ext cx="3962400" cy="3384376"/>
          </a:xfrm>
          <a:prstGeom prst="rect">
            <a:avLst/>
          </a:prstGeom>
          <a:noFill/>
          <a:ln w="12700">
            <a:noFill/>
            <a:miter lim="800000"/>
            <a:headEnd/>
            <a:tailEnd/>
          </a:ln>
          <a:effectLst/>
        </p:spPr>
        <p:txBody>
          <a:bodyPr lIns="90488" tIns="44450" rIns="90488" bIns="44450"/>
          <a:lstStyle/>
          <a:p>
            <a:pPr marL="342900" indent="-342900" defTabSz="762000">
              <a:lnSpc>
                <a:spcPct val="90000"/>
              </a:lnSpc>
              <a:spcBef>
                <a:spcPct val="20000"/>
              </a:spcBef>
            </a:pPr>
            <a:r>
              <a:rPr lang="en-GB" sz="1400" b="1" u="sng" dirty="0"/>
              <a:t>Pre flight features of Aircraft</a:t>
            </a:r>
          </a:p>
          <a:p>
            <a:pPr marL="342900" indent="-342900" defTabSz="762000">
              <a:lnSpc>
                <a:spcPct val="90000"/>
              </a:lnSpc>
              <a:spcBef>
                <a:spcPct val="20000"/>
              </a:spcBef>
              <a:buSzPct val="100000"/>
              <a:buFontTx/>
              <a:buChar char="•"/>
            </a:pPr>
            <a:r>
              <a:rPr lang="en-GB" sz="1400" dirty="0"/>
              <a:t>Ensure tow bar is removed</a:t>
            </a:r>
          </a:p>
          <a:p>
            <a:pPr marL="342900" indent="-342900" defTabSz="762000">
              <a:lnSpc>
                <a:spcPct val="90000"/>
              </a:lnSpc>
              <a:spcBef>
                <a:spcPct val="20000"/>
              </a:spcBef>
              <a:buSzPct val="100000"/>
              <a:buFontTx/>
              <a:buChar char="•"/>
            </a:pPr>
            <a:r>
              <a:rPr lang="en-GB" sz="1400" dirty="0"/>
              <a:t>Keep flaps full down to ease entry</a:t>
            </a:r>
          </a:p>
          <a:p>
            <a:pPr marL="342900" indent="-342900" defTabSz="762000">
              <a:lnSpc>
                <a:spcPct val="90000"/>
              </a:lnSpc>
              <a:spcBef>
                <a:spcPct val="20000"/>
              </a:spcBef>
              <a:buSzPct val="100000"/>
              <a:buFontTx/>
              <a:buChar char="•"/>
            </a:pPr>
            <a:r>
              <a:rPr lang="en-GB" sz="1400" dirty="0"/>
              <a:t>Aircraft will tip on tail if 2 people stand on entry step, or wing, at same time</a:t>
            </a:r>
          </a:p>
          <a:p>
            <a:pPr marL="342900" indent="-342900" defTabSz="762000">
              <a:lnSpc>
                <a:spcPct val="90000"/>
              </a:lnSpc>
              <a:spcBef>
                <a:spcPct val="20000"/>
              </a:spcBef>
              <a:buSzPct val="100000"/>
              <a:buFontTx/>
              <a:buChar char="•"/>
            </a:pPr>
            <a:r>
              <a:rPr lang="en-GB" sz="1400" dirty="0"/>
              <a:t>Fuel drains are 1 per wing </a:t>
            </a:r>
          </a:p>
          <a:p>
            <a:pPr marL="342900" indent="-342900" defTabSz="762000">
              <a:lnSpc>
                <a:spcPct val="90000"/>
              </a:lnSpc>
              <a:spcBef>
                <a:spcPct val="20000"/>
              </a:spcBef>
              <a:buSzPct val="100000"/>
              <a:buFontTx/>
              <a:buChar char="•"/>
            </a:pPr>
            <a:r>
              <a:rPr lang="en-GB" sz="1400" dirty="0"/>
              <a:t>Remove pitot cover &amp; air intake sponge</a:t>
            </a:r>
          </a:p>
          <a:p>
            <a:pPr marL="342900" indent="-342900" defTabSz="762000">
              <a:lnSpc>
                <a:spcPct val="90000"/>
              </a:lnSpc>
              <a:spcBef>
                <a:spcPct val="20000"/>
              </a:spcBef>
              <a:buSzPct val="100000"/>
              <a:buFontTx/>
              <a:buChar char="•"/>
            </a:pPr>
            <a:r>
              <a:rPr lang="en-GB" sz="1400" dirty="0"/>
              <a:t>Pitot head may not heat up on the ground</a:t>
            </a:r>
          </a:p>
          <a:p>
            <a:pPr marL="342900" indent="-342900" defTabSz="762000">
              <a:lnSpc>
                <a:spcPct val="90000"/>
              </a:lnSpc>
              <a:spcBef>
                <a:spcPct val="20000"/>
              </a:spcBef>
              <a:buSzPct val="100000"/>
              <a:buFontTx/>
              <a:buChar char="•"/>
            </a:pPr>
            <a:r>
              <a:rPr lang="en-GB" sz="1400" dirty="0"/>
              <a:t>Rudder cables will be slack on the ground</a:t>
            </a:r>
          </a:p>
          <a:p>
            <a:pPr marL="342900" indent="-342900" defTabSz="762000">
              <a:lnSpc>
                <a:spcPct val="90000"/>
              </a:lnSpc>
              <a:spcBef>
                <a:spcPct val="20000"/>
              </a:spcBef>
              <a:buSzPct val="100000"/>
              <a:buFontTx/>
              <a:buChar char="•"/>
            </a:pPr>
            <a:r>
              <a:rPr lang="en-GB" sz="1400" dirty="0"/>
              <a:t>Fuel gauges on ground read approx 2 gals high </a:t>
            </a:r>
          </a:p>
          <a:p>
            <a:pPr marL="342900" indent="-342900" defTabSz="762000">
              <a:lnSpc>
                <a:spcPct val="90000"/>
              </a:lnSpc>
              <a:spcBef>
                <a:spcPct val="20000"/>
              </a:spcBef>
              <a:buSzPct val="100000"/>
              <a:buFontTx/>
              <a:buChar char="•"/>
            </a:pPr>
            <a:r>
              <a:rPr lang="en-GB" sz="1400" dirty="0"/>
              <a:t>Min oil 3 marks down, max oil 2 marks down </a:t>
            </a:r>
          </a:p>
          <a:p>
            <a:pPr marL="342900" indent="-342900" defTabSz="762000">
              <a:lnSpc>
                <a:spcPct val="90000"/>
              </a:lnSpc>
              <a:spcBef>
                <a:spcPct val="20000"/>
              </a:spcBef>
              <a:buSzPct val="100000"/>
              <a:buFontTx/>
              <a:buChar char="•"/>
            </a:pPr>
            <a:r>
              <a:rPr lang="en-GB" sz="1400" dirty="0"/>
              <a:t>Switch EFIS on, press ‘I Agree’ &amp; align AHRS before engine start</a:t>
            </a:r>
          </a:p>
          <a:p>
            <a:pPr defTabSz="762000">
              <a:lnSpc>
                <a:spcPct val="90000"/>
              </a:lnSpc>
              <a:spcBef>
                <a:spcPct val="20000"/>
              </a:spcBef>
              <a:buSzPct val="100000"/>
            </a:pPr>
            <a:r>
              <a:rPr lang="en-GB" sz="1400" dirty="0"/>
              <a:t>	</a:t>
            </a:r>
          </a:p>
          <a:p>
            <a:pPr marL="342900" indent="-342900" defTabSz="762000">
              <a:lnSpc>
                <a:spcPct val="90000"/>
              </a:lnSpc>
              <a:spcBef>
                <a:spcPct val="20000"/>
              </a:spcBef>
              <a:buSzPct val="100000"/>
              <a:buFontTx/>
              <a:buChar char="•"/>
            </a:pPr>
            <a:endParaRPr lang="en-GB" sz="1400" dirty="0"/>
          </a:p>
        </p:txBody>
      </p:sp>
      <p:sp>
        <p:nvSpPr>
          <p:cNvPr id="6" name="Rectangle 6"/>
          <p:cNvSpPr>
            <a:spLocks noChangeArrowheads="1"/>
          </p:cNvSpPr>
          <p:nvPr/>
        </p:nvSpPr>
        <p:spPr bwMode="auto">
          <a:xfrm>
            <a:off x="4860032" y="4941168"/>
            <a:ext cx="3962400" cy="1800200"/>
          </a:xfrm>
          <a:prstGeom prst="rect">
            <a:avLst/>
          </a:prstGeom>
          <a:noFill/>
          <a:ln w="12700">
            <a:noFill/>
            <a:miter lim="800000"/>
            <a:headEnd/>
            <a:tailEnd/>
          </a:ln>
          <a:effectLst/>
        </p:spPr>
        <p:txBody>
          <a:bodyPr lIns="90488" tIns="44450" rIns="90488" bIns="44450"/>
          <a:lstStyle/>
          <a:p>
            <a:pPr marL="342900" indent="-342900" defTabSz="762000">
              <a:lnSpc>
                <a:spcPct val="90000"/>
              </a:lnSpc>
              <a:spcBef>
                <a:spcPct val="20000"/>
              </a:spcBef>
            </a:pPr>
            <a:r>
              <a:rPr lang="en-GB" sz="1400" b="1" u="sng" dirty="0"/>
              <a:t>After start </a:t>
            </a:r>
          </a:p>
          <a:p>
            <a:pPr marL="342900" indent="-342900" defTabSz="762000">
              <a:lnSpc>
                <a:spcPct val="90000"/>
              </a:lnSpc>
              <a:spcBef>
                <a:spcPct val="20000"/>
              </a:spcBef>
              <a:buSzPct val="100000"/>
              <a:buFontTx/>
              <a:buChar char="•"/>
            </a:pPr>
            <a:r>
              <a:rPr lang="en-GB" sz="1400" dirty="0"/>
              <a:t>Switch on avionics, </a:t>
            </a:r>
          </a:p>
          <a:p>
            <a:pPr marL="800100" lvl="1" indent="-342900" defTabSz="762000">
              <a:lnSpc>
                <a:spcPct val="90000"/>
              </a:lnSpc>
              <a:spcBef>
                <a:spcPct val="20000"/>
              </a:spcBef>
              <a:buSzPct val="100000"/>
              <a:buFontTx/>
              <a:buChar char="•"/>
            </a:pPr>
            <a:r>
              <a:rPr lang="en-GB" sz="1400" dirty="0"/>
              <a:t>KLN-94 press ENT 4 times </a:t>
            </a:r>
          </a:p>
          <a:p>
            <a:pPr marL="800100" lvl="1" indent="-342900" defTabSz="762000">
              <a:lnSpc>
                <a:spcPct val="90000"/>
              </a:lnSpc>
              <a:spcBef>
                <a:spcPct val="20000"/>
              </a:spcBef>
              <a:buSzPct val="100000"/>
              <a:buFontTx/>
              <a:buChar char="•"/>
            </a:pPr>
            <a:r>
              <a:rPr lang="en-GB" sz="1400" dirty="0"/>
              <a:t>Txpdr – press STBY, check displayed alt (</a:t>
            </a:r>
            <a:r>
              <a:rPr lang="en-GB" sz="1400" dirty="0" err="1"/>
              <a:t>nb</a:t>
            </a:r>
            <a:r>
              <a:rPr lang="en-GB" sz="1400" dirty="0"/>
              <a:t> 1013mb), </a:t>
            </a:r>
            <a:r>
              <a:rPr lang="en-GB" sz="1400" dirty="0" err="1"/>
              <a:t>pwr</a:t>
            </a:r>
            <a:r>
              <a:rPr lang="en-GB" sz="1400" dirty="0"/>
              <a:t> cycle if no alt</a:t>
            </a:r>
          </a:p>
          <a:p>
            <a:pPr marL="800100" lvl="1" indent="-342900" defTabSz="762000">
              <a:lnSpc>
                <a:spcPct val="90000"/>
              </a:lnSpc>
              <a:spcBef>
                <a:spcPct val="20000"/>
              </a:spcBef>
              <a:buSzPct val="100000"/>
              <a:buFontTx/>
              <a:buChar char="•"/>
            </a:pPr>
            <a:r>
              <a:rPr lang="en-GB" sz="1400" dirty="0"/>
              <a:t>Adjust pilot &amp; pass squelch as </a:t>
            </a:r>
            <a:r>
              <a:rPr lang="en-GB" sz="1400" dirty="0" err="1"/>
              <a:t>reqd</a:t>
            </a:r>
            <a:endParaRPr lang="en-GB" sz="1400" dirty="0"/>
          </a:p>
          <a:p>
            <a:pPr marL="342900" indent="-342900" defTabSz="762000">
              <a:lnSpc>
                <a:spcPct val="90000"/>
              </a:lnSpc>
              <a:spcBef>
                <a:spcPct val="20000"/>
              </a:spcBef>
              <a:buSzPct val="100000"/>
              <a:buFontTx/>
              <a:buChar char="•"/>
            </a:pPr>
            <a:r>
              <a:rPr lang="en-GB" sz="1400" dirty="0"/>
              <a:t>Use squelch (pull out </a:t>
            </a:r>
            <a:r>
              <a:rPr lang="en-GB" sz="1400" dirty="0" err="1"/>
              <a:t>vol</a:t>
            </a:r>
            <a:r>
              <a:rPr lang="en-GB" sz="1400" dirty="0"/>
              <a:t> knob) to assess radio volume settings.</a:t>
            </a:r>
          </a:p>
        </p:txBody>
      </p:sp>
      <p:sp>
        <p:nvSpPr>
          <p:cNvPr id="7" name="Rectangle 6"/>
          <p:cNvSpPr>
            <a:spLocks noChangeArrowheads="1"/>
          </p:cNvSpPr>
          <p:nvPr/>
        </p:nvSpPr>
        <p:spPr bwMode="auto">
          <a:xfrm>
            <a:off x="4860032" y="4005064"/>
            <a:ext cx="3962400" cy="864096"/>
          </a:xfrm>
          <a:prstGeom prst="rect">
            <a:avLst/>
          </a:prstGeom>
          <a:noFill/>
          <a:ln w="12700">
            <a:noFill/>
            <a:miter lim="800000"/>
            <a:headEnd/>
            <a:tailEnd/>
          </a:ln>
          <a:effectLst/>
        </p:spPr>
        <p:txBody>
          <a:bodyPr lIns="90488" tIns="44450" rIns="90488" bIns="44450"/>
          <a:lstStyle/>
          <a:p>
            <a:pPr marL="342900" indent="-342900" defTabSz="762000">
              <a:lnSpc>
                <a:spcPct val="90000"/>
              </a:lnSpc>
              <a:spcBef>
                <a:spcPct val="20000"/>
              </a:spcBef>
            </a:pPr>
            <a:r>
              <a:rPr lang="en-GB" sz="1400" b="1" u="sng" dirty="0"/>
              <a:t>Starting</a:t>
            </a:r>
          </a:p>
          <a:p>
            <a:pPr marL="342900" indent="-342900" defTabSz="762000">
              <a:lnSpc>
                <a:spcPct val="90000"/>
              </a:lnSpc>
              <a:spcBef>
                <a:spcPct val="20000"/>
              </a:spcBef>
              <a:buSzPct val="100000"/>
              <a:buFontTx/>
              <a:buChar char="•"/>
            </a:pPr>
            <a:r>
              <a:rPr lang="en-GB" sz="1400" dirty="0"/>
              <a:t>Prime – 5 s – only operates with fuel pump on</a:t>
            </a:r>
          </a:p>
          <a:p>
            <a:pPr marL="342900" indent="-342900" defTabSz="762000">
              <a:lnSpc>
                <a:spcPct val="90000"/>
              </a:lnSpc>
              <a:spcBef>
                <a:spcPct val="20000"/>
              </a:spcBef>
              <a:buSzPct val="100000"/>
              <a:buFontTx/>
              <a:buChar char="•"/>
            </a:pPr>
            <a:r>
              <a:rPr lang="en-GB" sz="1400" dirty="0"/>
              <a:t>During start, only pump throttle with engine turning (on starter or firing)	</a:t>
            </a:r>
          </a:p>
          <a:p>
            <a:pPr marL="342900" indent="-342900" defTabSz="762000">
              <a:lnSpc>
                <a:spcPct val="90000"/>
              </a:lnSpc>
              <a:spcBef>
                <a:spcPct val="20000"/>
              </a:spcBef>
              <a:buSzPct val="100000"/>
              <a:buFontTx/>
              <a:buChar char="•"/>
            </a:pPr>
            <a:endParaRPr lang="en-GB" sz="1400" dirty="0"/>
          </a:p>
        </p:txBody>
      </p:sp>
      <p:sp>
        <p:nvSpPr>
          <p:cNvPr id="8" name="TextBox 7"/>
          <p:cNvSpPr txBox="1"/>
          <p:nvPr/>
        </p:nvSpPr>
        <p:spPr>
          <a:xfrm>
            <a:off x="1538" y="6581001"/>
            <a:ext cx="3096344" cy="276999"/>
          </a:xfrm>
          <a:prstGeom prst="rect">
            <a:avLst/>
          </a:prstGeom>
          <a:noFill/>
        </p:spPr>
        <p:txBody>
          <a:bodyPr wrap="square" rtlCol="0">
            <a:spAutoFit/>
          </a:bodyPr>
          <a:lstStyle/>
          <a:p>
            <a:pPr defTabSz="762000"/>
            <a:r>
              <a:rPr lang="en-GB" sz="1200" dirty="0"/>
              <a:t>G-</a:t>
            </a:r>
            <a:r>
              <a:rPr lang="en-GB" sz="1200" dirty="0" err="1"/>
              <a:t>xxxx</a:t>
            </a:r>
            <a:r>
              <a:rPr lang="en-GB" sz="1200" dirty="0"/>
              <a:t> POH Issue 1 [Example] Jun 2022</a:t>
            </a:r>
          </a:p>
        </p:txBody>
      </p:sp>
    </p:spTree>
    <p:extLst>
      <p:ext uri="{BB962C8B-B14F-4D97-AF65-F5344CB8AC3E}">
        <p14:creationId xmlns:p14="http://schemas.microsoft.com/office/powerpoint/2010/main" val="2281327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403225" y="548680"/>
            <a:ext cx="3962400" cy="5904656"/>
          </a:xfrm>
          <a:prstGeom prst="rect">
            <a:avLst/>
          </a:prstGeom>
          <a:noFill/>
          <a:ln w="12700">
            <a:noFill/>
            <a:miter lim="800000"/>
            <a:headEnd/>
            <a:tailEnd/>
          </a:ln>
          <a:effectLst/>
        </p:spPr>
        <p:txBody>
          <a:bodyPr lIns="90488" tIns="44450" rIns="90488" bIns="44450"/>
          <a:lstStyle/>
          <a:p>
            <a:pPr marL="342900" indent="-342900" defTabSz="762000">
              <a:lnSpc>
                <a:spcPct val="90000"/>
              </a:lnSpc>
              <a:spcBef>
                <a:spcPct val="20000"/>
              </a:spcBef>
            </a:pPr>
            <a:r>
              <a:rPr lang="en-GB" sz="1400" b="1" u="sng" dirty="0"/>
              <a:t>Handling Points</a:t>
            </a:r>
          </a:p>
          <a:p>
            <a:pPr marL="342900" indent="-342900" defTabSz="762000">
              <a:lnSpc>
                <a:spcPct val="90000"/>
              </a:lnSpc>
              <a:spcBef>
                <a:spcPct val="20000"/>
              </a:spcBef>
              <a:buSzPct val="100000"/>
              <a:buFontTx/>
              <a:buChar char="•"/>
            </a:pPr>
            <a:r>
              <a:rPr lang="en-GB" sz="1400" dirty="0"/>
              <a:t>Protect nose leg &amp; wheel at all times</a:t>
            </a:r>
          </a:p>
          <a:p>
            <a:pPr marL="342900" indent="-342900" defTabSz="762000">
              <a:lnSpc>
                <a:spcPct val="90000"/>
              </a:lnSpc>
              <a:spcBef>
                <a:spcPct val="20000"/>
              </a:spcBef>
              <a:buSzPct val="100000"/>
              <a:buFontTx/>
              <a:buChar char="•"/>
            </a:pPr>
            <a:r>
              <a:rPr lang="en-GB" sz="1400" dirty="0"/>
              <a:t>Steer on ground using differential braking</a:t>
            </a:r>
          </a:p>
          <a:p>
            <a:pPr marL="342900" indent="-342900" defTabSz="762000">
              <a:lnSpc>
                <a:spcPct val="90000"/>
              </a:lnSpc>
              <a:spcBef>
                <a:spcPct val="20000"/>
              </a:spcBef>
              <a:buSzPct val="100000"/>
              <a:buFontTx/>
              <a:buChar char="•"/>
            </a:pPr>
            <a:r>
              <a:rPr lang="en-GB" sz="1400" dirty="0"/>
              <a:t>Run up to 2000	rpm (min) for mag check</a:t>
            </a:r>
            <a:br>
              <a:rPr lang="en-GB" sz="1400" dirty="0"/>
            </a:br>
            <a:r>
              <a:rPr lang="en-GB" sz="1400" dirty="0"/>
              <a:t>max drop 175 max diff  150</a:t>
            </a:r>
          </a:p>
          <a:p>
            <a:pPr marL="342900" indent="-342900" defTabSz="762000">
              <a:lnSpc>
                <a:spcPct val="90000"/>
              </a:lnSpc>
              <a:spcBef>
                <a:spcPct val="20000"/>
              </a:spcBef>
              <a:buSzPct val="100000"/>
              <a:buFontTx/>
              <a:buChar char="•"/>
            </a:pPr>
            <a:r>
              <a:rPr lang="en-GB" sz="1400" dirty="0"/>
              <a:t>Switch on &amp; align autopilot while stationary before take-off</a:t>
            </a:r>
          </a:p>
          <a:p>
            <a:pPr marL="342900" indent="-342900" defTabSz="762000">
              <a:lnSpc>
                <a:spcPct val="90000"/>
              </a:lnSpc>
              <a:spcBef>
                <a:spcPct val="20000"/>
              </a:spcBef>
              <a:buSzPct val="100000"/>
              <a:buFontTx/>
              <a:buChar char="•"/>
            </a:pPr>
            <a:r>
              <a:rPr lang="en-GB" sz="1400" dirty="0"/>
              <a:t>Ensure G meter is switched on</a:t>
            </a:r>
          </a:p>
          <a:p>
            <a:pPr marL="342900" indent="-342900" defTabSz="762000">
              <a:lnSpc>
                <a:spcPct val="90000"/>
              </a:lnSpc>
              <a:spcBef>
                <a:spcPct val="20000"/>
              </a:spcBef>
              <a:buSzPct val="100000"/>
              <a:buFontTx/>
              <a:buChar char="•"/>
            </a:pPr>
            <a:r>
              <a:rPr lang="en-GB" sz="1400" dirty="0"/>
              <a:t>Pitch trim – clockwise nose down</a:t>
            </a:r>
          </a:p>
          <a:p>
            <a:pPr marL="342900" indent="-342900" defTabSz="762000">
              <a:lnSpc>
                <a:spcPct val="90000"/>
              </a:lnSpc>
              <a:spcBef>
                <a:spcPct val="20000"/>
              </a:spcBef>
              <a:buSzPct val="100000"/>
              <a:buFontTx/>
              <a:buChar char="•"/>
            </a:pPr>
            <a:r>
              <a:rPr lang="en-GB" sz="1400" dirty="0"/>
              <a:t>Txpdr (usually) switches to ALT after take-off</a:t>
            </a:r>
          </a:p>
          <a:p>
            <a:pPr marL="342900" indent="-342900" defTabSz="762000">
              <a:lnSpc>
                <a:spcPct val="90000"/>
              </a:lnSpc>
              <a:spcBef>
                <a:spcPct val="20000"/>
              </a:spcBef>
              <a:buSzPct val="100000"/>
              <a:buFontTx/>
              <a:buChar char="•"/>
            </a:pPr>
            <a:r>
              <a:rPr lang="en-GB" sz="1400" dirty="0"/>
              <a:t>Climb at full throttle, faster is better</a:t>
            </a:r>
          </a:p>
          <a:p>
            <a:pPr marL="342900" indent="-342900" defTabSz="762000">
              <a:lnSpc>
                <a:spcPct val="90000"/>
              </a:lnSpc>
              <a:spcBef>
                <a:spcPct val="20000"/>
              </a:spcBef>
              <a:buSzPct val="100000"/>
              <a:buFontTx/>
              <a:buChar char="•"/>
            </a:pPr>
            <a:r>
              <a:rPr lang="en-GB" sz="1400" dirty="0"/>
              <a:t>Aircraft will accelerate quickly if nose is below the horizon with throttle &gt; 15” MP</a:t>
            </a:r>
          </a:p>
          <a:p>
            <a:pPr marL="342900" indent="-342900" defTabSz="762000">
              <a:lnSpc>
                <a:spcPct val="90000"/>
              </a:lnSpc>
              <a:spcBef>
                <a:spcPct val="20000"/>
              </a:spcBef>
              <a:buSzPct val="100000"/>
              <a:buFontTx/>
              <a:buChar char="•"/>
            </a:pPr>
            <a:r>
              <a:rPr lang="en-GB" sz="1400" dirty="0"/>
              <a:t>Stall is benign – relax back pressure to recover</a:t>
            </a:r>
          </a:p>
          <a:p>
            <a:pPr marL="342900" indent="-342900" defTabSz="762000">
              <a:lnSpc>
                <a:spcPct val="90000"/>
              </a:lnSpc>
              <a:spcBef>
                <a:spcPct val="20000"/>
              </a:spcBef>
              <a:buSzPct val="100000"/>
              <a:buFontTx/>
              <a:buChar char="•"/>
            </a:pPr>
            <a:r>
              <a:rPr lang="en-GB" sz="1400" dirty="0"/>
              <a:t>Stall warning is “Angle, Angle, Push”</a:t>
            </a:r>
          </a:p>
          <a:p>
            <a:pPr marL="342900" indent="-342900" defTabSz="762000">
              <a:lnSpc>
                <a:spcPct val="90000"/>
              </a:lnSpc>
              <a:spcBef>
                <a:spcPct val="20000"/>
              </a:spcBef>
              <a:buSzPct val="100000"/>
              <a:buFontTx/>
              <a:buChar char="•"/>
            </a:pPr>
            <a:r>
              <a:rPr lang="en-GB" sz="1400" dirty="0"/>
              <a:t>Autopilot not to be engaged below 1000’ AGL</a:t>
            </a:r>
          </a:p>
          <a:p>
            <a:pPr marL="342900" indent="-342900" defTabSz="762000">
              <a:lnSpc>
                <a:spcPct val="90000"/>
              </a:lnSpc>
              <a:spcBef>
                <a:spcPct val="20000"/>
              </a:spcBef>
              <a:buSzPct val="100000"/>
              <a:buFontTx/>
              <a:buChar char="•"/>
            </a:pPr>
            <a:r>
              <a:rPr lang="en-GB" sz="1400" dirty="0"/>
              <a:t>Start to slow down before entering the circuit</a:t>
            </a:r>
          </a:p>
          <a:p>
            <a:pPr marL="342900" indent="-342900" defTabSz="762000">
              <a:lnSpc>
                <a:spcPct val="90000"/>
              </a:lnSpc>
              <a:spcBef>
                <a:spcPct val="20000"/>
              </a:spcBef>
              <a:buSzPct val="100000"/>
              <a:buFontTx/>
              <a:buChar char="•"/>
            </a:pPr>
            <a:r>
              <a:rPr lang="en-GB" sz="1400" dirty="0"/>
              <a:t>Pay attention to speed on approach – little longitudinal stability with full flap</a:t>
            </a:r>
          </a:p>
          <a:p>
            <a:pPr marL="342900" indent="-342900" defTabSz="762000">
              <a:lnSpc>
                <a:spcPct val="90000"/>
              </a:lnSpc>
              <a:spcBef>
                <a:spcPct val="20000"/>
              </a:spcBef>
              <a:buSzPct val="100000"/>
              <a:buFontTx/>
              <a:buChar char="•"/>
            </a:pPr>
            <a:r>
              <a:rPr lang="en-GB" sz="1400" dirty="0"/>
              <a:t>Flare well just prior to touchdown</a:t>
            </a:r>
          </a:p>
          <a:p>
            <a:pPr marL="342900" indent="-342900" defTabSz="762000">
              <a:lnSpc>
                <a:spcPct val="90000"/>
              </a:lnSpc>
              <a:spcBef>
                <a:spcPct val="20000"/>
              </a:spcBef>
              <a:buSzPct val="100000"/>
              <a:buFontTx/>
              <a:buChar char="•"/>
            </a:pPr>
            <a:endParaRPr lang="en-GB" sz="1400" dirty="0"/>
          </a:p>
          <a:p>
            <a:pPr marL="342900" indent="-342900" defTabSz="762000">
              <a:lnSpc>
                <a:spcPct val="90000"/>
              </a:lnSpc>
              <a:spcBef>
                <a:spcPct val="20000"/>
              </a:spcBef>
              <a:buSzPct val="100000"/>
            </a:pPr>
            <a:r>
              <a:rPr lang="en-GB" sz="1400" b="1" u="sng" dirty="0"/>
              <a:t>Systems information</a:t>
            </a:r>
          </a:p>
          <a:p>
            <a:pPr marL="342900" indent="-342900" defTabSz="762000">
              <a:lnSpc>
                <a:spcPct val="90000"/>
              </a:lnSpc>
              <a:spcBef>
                <a:spcPct val="20000"/>
              </a:spcBef>
              <a:buSzPct val="100000"/>
              <a:buFontTx/>
              <a:buChar char="•"/>
            </a:pPr>
            <a:r>
              <a:rPr lang="en-GB" sz="1400" b="1" dirty="0"/>
              <a:t>If GPS signal is lost </a:t>
            </a:r>
            <a:r>
              <a:rPr lang="en-GB" sz="1400" dirty="0"/>
              <a:t>attitude provided by standby attitude indicator (GRT Mini-B)  will fail within 5 minutes. </a:t>
            </a:r>
            <a:r>
              <a:rPr lang="en-GB" sz="1400" b="1" dirty="0"/>
              <a:t>Return to VMC as soon as practicable</a:t>
            </a:r>
            <a:endParaRPr lang="en-GB" sz="1400" dirty="0"/>
          </a:p>
        </p:txBody>
      </p:sp>
      <p:sp>
        <p:nvSpPr>
          <p:cNvPr id="3075" name="Text Box 4"/>
          <p:cNvSpPr txBox="1">
            <a:spLocks noChangeArrowheads="1"/>
          </p:cNvSpPr>
          <p:nvPr/>
        </p:nvSpPr>
        <p:spPr bwMode="auto">
          <a:xfrm>
            <a:off x="387350" y="188913"/>
            <a:ext cx="2048959" cy="307777"/>
          </a:xfrm>
          <a:prstGeom prst="rect">
            <a:avLst/>
          </a:prstGeom>
          <a:noFill/>
          <a:ln w="12700">
            <a:noFill/>
            <a:miter lim="800000"/>
            <a:headEnd/>
            <a:tailEnd/>
          </a:ln>
          <a:effectLst/>
        </p:spPr>
        <p:txBody>
          <a:bodyPr wrap="none">
            <a:spAutoFit/>
          </a:bodyPr>
          <a:lstStyle/>
          <a:p>
            <a:pPr defTabSz="762000"/>
            <a:r>
              <a:rPr lang="en-GB" sz="1400" b="1" u="sng" dirty="0"/>
              <a:t>G-</a:t>
            </a:r>
            <a:r>
              <a:rPr lang="en-GB" sz="1400" b="1" u="sng" dirty="0" err="1"/>
              <a:t>xxxx</a:t>
            </a:r>
            <a:r>
              <a:rPr lang="en-GB" sz="1400" b="1" u="sng" dirty="0"/>
              <a:t> Operating Notes</a:t>
            </a:r>
          </a:p>
        </p:txBody>
      </p:sp>
      <p:sp>
        <p:nvSpPr>
          <p:cNvPr id="3076" name="Rectangle 2"/>
          <p:cNvSpPr>
            <a:spLocks noChangeArrowheads="1"/>
          </p:cNvSpPr>
          <p:nvPr/>
        </p:nvSpPr>
        <p:spPr bwMode="auto">
          <a:xfrm>
            <a:off x="4773613" y="1050925"/>
            <a:ext cx="4191000" cy="4876800"/>
          </a:xfrm>
          <a:prstGeom prst="rect">
            <a:avLst/>
          </a:prstGeom>
          <a:noFill/>
          <a:ln w="12700">
            <a:noFill/>
            <a:miter lim="800000"/>
            <a:headEnd/>
            <a:tailEnd/>
          </a:ln>
          <a:effectLst/>
        </p:spPr>
        <p:txBody>
          <a:bodyPr lIns="90488" tIns="44450" rIns="90488" bIns="44450"/>
          <a:lstStyle/>
          <a:p>
            <a:pPr marL="342900" indent="-342900" defTabSz="762000">
              <a:lnSpc>
                <a:spcPct val="90000"/>
              </a:lnSpc>
              <a:spcBef>
                <a:spcPct val="20000"/>
              </a:spcBef>
              <a:buSzPct val="100000"/>
              <a:buFontTx/>
              <a:buChar char="•"/>
            </a:pPr>
            <a:endParaRPr lang="en-US" sz="1400"/>
          </a:p>
        </p:txBody>
      </p:sp>
      <p:sp>
        <p:nvSpPr>
          <p:cNvPr id="3077" name="Text Box 4"/>
          <p:cNvSpPr txBox="1">
            <a:spLocks noChangeArrowheads="1"/>
          </p:cNvSpPr>
          <p:nvPr/>
        </p:nvSpPr>
        <p:spPr bwMode="auto">
          <a:xfrm>
            <a:off x="5026025" y="188913"/>
            <a:ext cx="2048959" cy="307777"/>
          </a:xfrm>
          <a:prstGeom prst="rect">
            <a:avLst/>
          </a:prstGeom>
          <a:noFill/>
          <a:ln w="12700">
            <a:noFill/>
            <a:miter lim="800000"/>
            <a:headEnd/>
            <a:tailEnd/>
          </a:ln>
          <a:effectLst/>
        </p:spPr>
        <p:txBody>
          <a:bodyPr wrap="none">
            <a:spAutoFit/>
          </a:bodyPr>
          <a:lstStyle/>
          <a:p>
            <a:pPr defTabSz="762000"/>
            <a:r>
              <a:rPr lang="en-GB" sz="1400" b="1" u="sng" dirty="0"/>
              <a:t>G-</a:t>
            </a:r>
            <a:r>
              <a:rPr lang="en-GB" sz="1400" b="1" u="sng" dirty="0" err="1"/>
              <a:t>xxxx</a:t>
            </a:r>
            <a:r>
              <a:rPr lang="en-GB" sz="1400" b="1" u="sng" dirty="0"/>
              <a:t> Operating Notes</a:t>
            </a:r>
          </a:p>
        </p:txBody>
      </p:sp>
      <p:sp>
        <p:nvSpPr>
          <p:cNvPr id="3078" name="Rectangle 6"/>
          <p:cNvSpPr>
            <a:spLocks noChangeArrowheads="1"/>
          </p:cNvSpPr>
          <p:nvPr/>
        </p:nvSpPr>
        <p:spPr bwMode="auto">
          <a:xfrm>
            <a:off x="4773612" y="548680"/>
            <a:ext cx="4118868" cy="6120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marL="342900" indent="-342900" defTabSz="762000">
              <a:spcBef>
                <a:spcPct val="20000"/>
              </a:spcBef>
              <a:buSzPct val="100000"/>
              <a:buChar char="•"/>
              <a:defRPr sz="3200">
                <a:solidFill>
                  <a:schemeClr val="tx1"/>
                </a:solidFill>
                <a:latin typeface="Times New Roman" panose="02020603050405020304" pitchFamily="18" charset="0"/>
              </a:defRPr>
            </a:lvl1pPr>
            <a:lvl2pPr marL="742950" indent="-285750" defTabSz="762000">
              <a:spcBef>
                <a:spcPct val="20000"/>
              </a:spcBef>
              <a:buSzPct val="100000"/>
              <a:buChar char="–"/>
              <a:defRPr sz="2800">
                <a:solidFill>
                  <a:schemeClr val="tx1"/>
                </a:solidFill>
                <a:latin typeface="Times New Roman" panose="02020603050405020304" pitchFamily="18" charset="0"/>
              </a:defRPr>
            </a:lvl2pPr>
            <a:lvl3pPr marL="1143000" indent="-228600" defTabSz="762000">
              <a:spcBef>
                <a:spcPct val="20000"/>
              </a:spcBef>
              <a:buSzPct val="100000"/>
              <a:buChar char="•"/>
              <a:defRPr sz="2400">
                <a:solidFill>
                  <a:schemeClr val="tx1"/>
                </a:solidFill>
                <a:latin typeface="Times New Roman" panose="02020603050405020304" pitchFamily="18" charset="0"/>
              </a:defRPr>
            </a:lvl3pPr>
            <a:lvl4pPr marL="1600200" indent="-228600" defTabSz="762000">
              <a:spcBef>
                <a:spcPct val="20000"/>
              </a:spcBef>
              <a:buSzPct val="100000"/>
              <a:buChar char="–"/>
              <a:defRPr sz="2000">
                <a:solidFill>
                  <a:schemeClr val="tx1"/>
                </a:solidFill>
                <a:latin typeface="Times New Roman" panose="02020603050405020304" pitchFamily="18" charset="0"/>
              </a:defRPr>
            </a:lvl4pPr>
            <a:lvl5pPr marL="2057400" indent="-228600" defTabSz="762000">
              <a:spcBef>
                <a:spcPct val="20000"/>
              </a:spcBef>
              <a:buSzPct val="100000"/>
              <a:buChar char="•"/>
              <a:defRPr sz="2000">
                <a:solidFill>
                  <a:schemeClr val="tx1"/>
                </a:solidFill>
                <a:latin typeface="Times New Roman" panose="02020603050405020304" pitchFamily="18" charset="0"/>
              </a:defRPr>
            </a:lvl5pPr>
            <a:lvl6pPr marL="2514600" indent="-228600" defTabSz="762000" eaLnBrk="0" fontAlgn="base" hangingPunct="0">
              <a:spcBef>
                <a:spcPct val="20000"/>
              </a:spcBef>
              <a:spcAft>
                <a:spcPct val="0"/>
              </a:spcAft>
              <a:buSzPct val="100000"/>
              <a:buChar char="•"/>
              <a:defRPr sz="2000">
                <a:solidFill>
                  <a:schemeClr val="tx1"/>
                </a:solidFill>
                <a:latin typeface="Times New Roman" panose="02020603050405020304" pitchFamily="18" charset="0"/>
              </a:defRPr>
            </a:lvl6pPr>
            <a:lvl7pPr marL="2971800" indent="-228600" defTabSz="762000" eaLnBrk="0" fontAlgn="base" hangingPunct="0">
              <a:spcBef>
                <a:spcPct val="20000"/>
              </a:spcBef>
              <a:spcAft>
                <a:spcPct val="0"/>
              </a:spcAft>
              <a:buSzPct val="100000"/>
              <a:buChar char="•"/>
              <a:defRPr sz="2000">
                <a:solidFill>
                  <a:schemeClr val="tx1"/>
                </a:solidFill>
                <a:latin typeface="Times New Roman" panose="02020603050405020304" pitchFamily="18" charset="0"/>
              </a:defRPr>
            </a:lvl7pPr>
            <a:lvl8pPr marL="3429000" indent="-228600" defTabSz="762000" eaLnBrk="0" fontAlgn="base" hangingPunct="0">
              <a:spcBef>
                <a:spcPct val="20000"/>
              </a:spcBef>
              <a:spcAft>
                <a:spcPct val="0"/>
              </a:spcAft>
              <a:buSzPct val="100000"/>
              <a:buChar char="•"/>
              <a:defRPr sz="2000">
                <a:solidFill>
                  <a:schemeClr val="tx1"/>
                </a:solidFill>
                <a:latin typeface="Times New Roman" panose="02020603050405020304" pitchFamily="18" charset="0"/>
              </a:defRPr>
            </a:lvl8pPr>
            <a:lvl9pPr marL="3886200" indent="-228600" defTabSz="762000" eaLnBrk="0" fontAlgn="base" hangingPunct="0">
              <a:spcBef>
                <a:spcPct val="20000"/>
              </a:spcBef>
              <a:spcAft>
                <a:spcPct val="0"/>
              </a:spcAft>
              <a:buSzPct val="100000"/>
              <a:buChar char="•"/>
              <a:defRPr sz="2000">
                <a:solidFill>
                  <a:schemeClr val="tx1"/>
                </a:solidFill>
                <a:latin typeface="Times New Roman" panose="02020603050405020304" pitchFamily="18" charset="0"/>
              </a:defRPr>
            </a:lvl9pPr>
          </a:lstStyle>
          <a:p>
            <a:pPr>
              <a:lnSpc>
                <a:spcPct val="90000"/>
              </a:lnSpc>
              <a:buSzTx/>
              <a:buFontTx/>
              <a:buNone/>
              <a:defRPr/>
            </a:pPr>
            <a:r>
              <a:rPr lang="en-GB" sz="1400" b="1" u="sng" dirty="0"/>
              <a:t>Systems information</a:t>
            </a:r>
          </a:p>
          <a:p>
            <a:pPr>
              <a:lnSpc>
                <a:spcPct val="90000"/>
              </a:lnSpc>
              <a:defRPr/>
            </a:pPr>
            <a:r>
              <a:rPr lang="en-GB" sz="1400" dirty="0"/>
              <a:t>Emergency alternate static – pull peg behind throttle</a:t>
            </a:r>
          </a:p>
          <a:p>
            <a:pPr>
              <a:lnSpc>
                <a:spcPct val="90000"/>
              </a:lnSpc>
              <a:defRPr/>
            </a:pPr>
            <a:r>
              <a:rPr lang="en-GB" sz="1400" dirty="0"/>
              <a:t>Avionics special features</a:t>
            </a:r>
          </a:p>
          <a:p>
            <a:pPr lvl="1">
              <a:lnSpc>
                <a:spcPct val="90000"/>
              </a:lnSpc>
              <a:defRPr/>
            </a:pPr>
            <a:r>
              <a:rPr lang="en-GB" sz="1100" dirty="0"/>
              <a:t>EFIS – press left most button to cancel warning light</a:t>
            </a:r>
          </a:p>
          <a:p>
            <a:pPr lvl="1">
              <a:lnSpc>
                <a:spcPct val="90000"/>
              </a:lnSpc>
              <a:defRPr/>
            </a:pPr>
            <a:r>
              <a:rPr lang="en-GB" sz="1100" dirty="0"/>
              <a:t>D on audio panel will mute EFIS audio warnings</a:t>
            </a:r>
          </a:p>
          <a:p>
            <a:pPr lvl="1">
              <a:lnSpc>
                <a:spcPct val="90000"/>
              </a:lnSpc>
              <a:defRPr/>
            </a:pPr>
            <a:r>
              <a:rPr lang="en-GB" sz="1100" dirty="0"/>
              <a:t>EFIS – press left most button (RETURN) to exit menus</a:t>
            </a:r>
          </a:p>
          <a:p>
            <a:pPr lvl="1">
              <a:lnSpc>
                <a:spcPct val="90000"/>
              </a:lnSpc>
              <a:defRPr/>
            </a:pPr>
            <a:r>
              <a:rPr lang="en-GB" sz="1100" dirty="0"/>
              <a:t>EFIS – press left most button  (PAGE) to change display</a:t>
            </a:r>
          </a:p>
          <a:p>
            <a:pPr lvl="1">
              <a:lnSpc>
                <a:spcPct val="90000"/>
              </a:lnSpc>
              <a:defRPr/>
            </a:pPr>
            <a:r>
              <a:rPr lang="en-GB" sz="1100" dirty="0"/>
              <a:t>EFIS – press either knob to see knob list, rotate to select</a:t>
            </a:r>
          </a:p>
          <a:p>
            <a:pPr lvl="1">
              <a:lnSpc>
                <a:spcPct val="90000"/>
              </a:lnSpc>
              <a:defRPr/>
            </a:pPr>
            <a:r>
              <a:rPr lang="en-GB" sz="1100" dirty="0"/>
              <a:t>COM2 – pres COM to tune Com radio, press NAV to tune </a:t>
            </a:r>
            <a:r>
              <a:rPr lang="en-GB" sz="1100" dirty="0" err="1"/>
              <a:t>Nav</a:t>
            </a:r>
            <a:r>
              <a:rPr lang="en-GB" sz="1100" dirty="0"/>
              <a:t> radio</a:t>
            </a:r>
          </a:p>
          <a:p>
            <a:pPr>
              <a:lnSpc>
                <a:spcPct val="90000"/>
              </a:lnSpc>
              <a:defRPr/>
            </a:pPr>
            <a:r>
              <a:rPr lang="en-GB" sz="1400" dirty="0"/>
              <a:t>Load shedding in event </a:t>
            </a:r>
            <a:r>
              <a:rPr lang="en-GB" sz="1400" b="1" dirty="0"/>
              <a:t>Alternator failure</a:t>
            </a:r>
          </a:p>
          <a:p>
            <a:pPr lvl="1">
              <a:lnSpc>
                <a:spcPct val="90000"/>
              </a:lnSpc>
              <a:buFontTx/>
              <a:buChar char="•"/>
              <a:defRPr/>
            </a:pPr>
            <a:r>
              <a:rPr lang="en-GB" sz="1400" dirty="0"/>
              <a:t>Turn on ‘Endurance Bus’ switch</a:t>
            </a:r>
          </a:p>
          <a:p>
            <a:pPr lvl="1">
              <a:lnSpc>
                <a:spcPct val="90000"/>
              </a:lnSpc>
              <a:buFontTx/>
              <a:buChar char="•"/>
              <a:defRPr/>
            </a:pPr>
            <a:r>
              <a:rPr lang="en-GB" sz="1400" dirty="0"/>
              <a:t>Switch off Master switch</a:t>
            </a:r>
          </a:p>
          <a:p>
            <a:pPr lvl="1">
              <a:lnSpc>
                <a:spcPct val="90000"/>
              </a:lnSpc>
              <a:buFontTx/>
              <a:buChar char="•"/>
              <a:defRPr/>
            </a:pPr>
            <a:r>
              <a:rPr lang="en-GB" sz="1400" dirty="0"/>
              <a:t>Battery capacity for normal loads</a:t>
            </a:r>
          </a:p>
          <a:p>
            <a:pPr lvl="2">
              <a:lnSpc>
                <a:spcPct val="90000"/>
              </a:lnSpc>
              <a:defRPr/>
            </a:pPr>
            <a:r>
              <a:rPr lang="en-GB" sz="1400" dirty="0"/>
              <a:t>Night 75 minutes</a:t>
            </a:r>
          </a:p>
          <a:p>
            <a:pPr lvl="2">
              <a:lnSpc>
                <a:spcPct val="90000"/>
              </a:lnSpc>
              <a:defRPr/>
            </a:pPr>
            <a:r>
              <a:rPr lang="en-GB" sz="1400" dirty="0"/>
              <a:t>Day 75 minutes</a:t>
            </a:r>
          </a:p>
          <a:p>
            <a:pPr lvl="2">
              <a:lnSpc>
                <a:spcPct val="90000"/>
              </a:lnSpc>
              <a:defRPr/>
            </a:pPr>
            <a:r>
              <a:rPr lang="en-GB" sz="1400" dirty="0"/>
              <a:t>EFIS internal battery 60 minutes</a:t>
            </a:r>
          </a:p>
          <a:p>
            <a:pPr lvl="1">
              <a:lnSpc>
                <a:spcPct val="90000"/>
              </a:lnSpc>
              <a:buFont typeface="Arial" pitchFamily="34" charset="0"/>
              <a:buChar char="•"/>
              <a:defRPr/>
            </a:pPr>
            <a:r>
              <a:rPr lang="en-GB" sz="1400" b="1" dirty="0"/>
              <a:t>Return to VMC as soon as practicable</a:t>
            </a:r>
            <a:br>
              <a:rPr lang="en-GB" sz="1400" b="1" dirty="0"/>
            </a:br>
            <a:r>
              <a:rPr lang="en-GB" sz="1400" b="1" dirty="0"/>
              <a:t>Night – land as soon as practicable</a:t>
            </a:r>
          </a:p>
          <a:p>
            <a:pPr marL="0" indent="0">
              <a:lnSpc>
                <a:spcPct val="90000"/>
              </a:lnSpc>
              <a:buFontTx/>
              <a:buNone/>
              <a:defRPr/>
            </a:pPr>
            <a:r>
              <a:rPr lang="en-GB" sz="1400" b="1" u="sng" dirty="0"/>
              <a:t>Shutdown information </a:t>
            </a:r>
          </a:p>
          <a:p>
            <a:pPr>
              <a:lnSpc>
                <a:spcPct val="90000"/>
              </a:lnSpc>
              <a:defRPr/>
            </a:pPr>
            <a:r>
              <a:rPr lang="en-GB" sz="1400" dirty="0"/>
              <a:t>Turn off radios (leave intercom on)</a:t>
            </a:r>
          </a:p>
          <a:p>
            <a:pPr>
              <a:lnSpc>
                <a:spcPct val="90000"/>
              </a:lnSpc>
              <a:defRPr/>
            </a:pPr>
            <a:r>
              <a:rPr lang="en-GB" sz="1400" dirty="0"/>
              <a:t>Run engine at 1000rpm for 30 </a:t>
            </a:r>
            <a:r>
              <a:rPr lang="en-GB" sz="1400" dirty="0" err="1"/>
              <a:t>secs</a:t>
            </a:r>
            <a:r>
              <a:rPr lang="en-GB" sz="1400" dirty="0"/>
              <a:t> before shutdown</a:t>
            </a:r>
          </a:p>
          <a:p>
            <a:pPr>
              <a:lnSpc>
                <a:spcPct val="90000"/>
              </a:lnSpc>
              <a:defRPr/>
            </a:pPr>
            <a:r>
              <a:rPr lang="en-GB" sz="1400" dirty="0"/>
              <a:t>Leave G meter keep alive on</a:t>
            </a:r>
          </a:p>
          <a:p>
            <a:pPr>
              <a:lnSpc>
                <a:spcPct val="90000"/>
              </a:lnSpc>
              <a:defRPr/>
            </a:pPr>
            <a:r>
              <a:rPr lang="en-GB" sz="1400" dirty="0"/>
              <a:t>Download EFIS flight file, if required, before switching master off</a:t>
            </a:r>
          </a:p>
          <a:p>
            <a:pPr>
              <a:lnSpc>
                <a:spcPct val="90000"/>
              </a:lnSpc>
              <a:defRPr/>
            </a:pPr>
            <a:r>
              <a:rPr lang="en-GB" sz="1400" dirty="0"/>
              <a:t>EFIS will remain on for 30 seconds after master switch is turned off.</a:t>
            </a:r>
          </a:p>
          <a:p>
            <a:pPr>
              <a:lnSpc>
                <a:spcPct val="90000"/>
              </a:lnSpc>
              <a:defRPr/>
            </a:pPr>
            <a:endParaRPr lang="en-GB" sz="1400" dirty="0"/>
          </a:p>
          <a:p>
            <a:pPr marL="0" indent="0">
              <a:lnSpc>
                <a:spcPct val="90000"/>
              </a:lnSpc>
              <a:buFontTx/>
              <a:buNone/>
              <a:defRPr/>
            </a:pPr>
            <a:endParaRPr lang="en-GB" sz="1400" dirty="0"/>
          </a:p>
        </p:txBody>
      </p:sp>
      <p:sp>
        <p:nvSpPr>
          <p:cNvPr id="7" name="TextBox 6"/>
          <p:cNvSpPr txBox="1"/>
          <p:nvPr/>
        </p:nvSpPr>
        <p:spPr>
          <a:xfrm>
            <a:off x="1538" y="6581001"/>
            <a:ext cx="3096344" cy="276999"/>
          </a:xfrm>
          <a:prstGeom prst="rect">
            <a:avLst/>
          </a:prstGeom>
          <a:noFill/>
        </p:spPr>
        <p:txBody>
          <a:bodyPr wrap="square" rtlCol="0">
            <a:spAutoFit/>
          </a:bodyPr>
          <a:lstStyle/>
          <a:p>
            <a:pPr defTabSz="762000"/>
            <a:r>
              <a:rPr lang="en-GB" sz="1200" dirty="0"/>
              <a:t>G-</a:t>
            </a:r>
            <a:r>
              <a:rPr lang="en-GB" sz="1200" dirty="0" err="1"/>
              <a:t>xxxx</a:t>
            </a:r>
            <a:r>
              <a:rPr lang="en-GB" sz="1200" dirty="0"/>
              <a:t> POH Issue 1 [Example] Jun 2022</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309563" y="1050925"/>
            <a:ext cx="4191000" cy="4876800"/>
          </a:xfrm>
          <a:prstGeom prst="rect">
            <a:avLst/>
          </a:prstGeom>
          <a:noFill/>
          <a:ln w="12700">
            <a:noFill/>
            <a:miter lim="800000"/>
            <a:headEnd/>
            <a:tailEnd/>
          </a:ln>
          <a:effectLst/>
        </p:spPr>
        <p:txBody>
          <a:bodyPr lIns="90488" tIns="44450" rIns="90488" bIns="44450"/>
          <a:lstStyle/>
          <a:p>
            <a:pPr marL="342900" indent="-342900" defTabSz="762000">
              <a:lnSpc>
                <a:spcPct val="90000"/>
              </a:lnSpc>
              <a:spcBef>
                <a:spcPct val="20000"/>
              </a:spcBef>
              <a:buSzPct val="100000"/>
              <a:buFontTx/>
              <a:buChar char="•"/>
            </a:pPr>
            <a:endParaRPr lang="en-US" sz="1400"/>
          </a:p>
        </p:txBody>
      </p:sp>
      <p:sp>
        <p:nvSpPr>
          <p:cNvPr id="5123" name="Text Box 4"/>
          <p:cNvSpPr txBox="1">
            <a:spLocks noChangeArrowheads="1"/>
          </p:cNvSpPr>
          <p:nvPr/>
        </p:nvSpPr>
        <p:spPr bwMode="auto">
          <a:xfrm>
            <a:off x="560388" y="188913"/>
            <a:ext cx="2048959" cy="307777"/>
          </a:xfrm>
          <a:prstGeom prst="rect">
            <a:avLst/>
          </a:prstGeom>
          <a:noFill/>
          <a:ln w="12700">
            <a:noFill/>
            <a:miter lim="800000"/>
            <a:headEnd/>
            <a:tailEnd/>
          </a:ln>
          <a:effectLst/>
        </p:spPr>
        <p:txBody>
          <a:bodyPr wrap="none">
            <a:spAutoFit/>
          </a:bodyPr>
          <a:lstStyle/>
          <a:p>
            <a:pPr defTabSz="762000"/>
            <a:r>
              <a:rPr lang="en-GB" sz="1400" b="1" u="sng" dirty="0"/>
              <a:t>G-</a:t>
            </a:r>
            <a:r>
              <a:rPr lang="en-GB" sz="1400" b="1" u="sng" dirty="0" err="1"/>
              <a:t>xxxx</a:t>
            </a:r>
            <a:r>
              <a:rPr lang="en-GB" sz="1400" b="1" u="sng" dirty="0"/>
              <a:t> Operating Notes</a:t>
            </a:r>
          </a:p>
        </p:txBody>
      </p:sp>
      <p:sp>
        <p:nvSpPr>
          <p:cNvPr id="5124" name="Rectangle 8"/>
          <p:cNvSpPr>
            <a:spLocks noChangeArrowheads="1"/>
          </p:cNvSpPr>
          <p:nvPr/>
        </p:nvSpPr>
        <p:spPr bwMode="auto">
          <a:xfrm>
            <a:off x="323529" y="620688"/>
            <a:ext cx="3960440" cy="5976664"/>
          </a:xfrm>
          <a:prstGeom prst="rect">
            <a:avLst/>
          </a:prstGeom>
          <a:noFill/>
          <a:ln w="9525">
            <a:solidFill>
              <a:schemeClr val="tx1"/>
            </a:solidFill>
            <a:miter lim="800000"/>
            <a:headEnd/>
            <a:tailEnd/>
          </a:ln>
          <a:effectLst/>
        </p:spPr>
        <p:txBody>
          <a:bodyPr wrap="none" anchor="ctr"/>
          <a:lstStyle/>
          <a:p>
            <a:pPr eaLnBrk="1" hangingPunct="1"/>
            <a:endParaRPr lang="en-US">
              <a:latin typeface="Arial" charset="0"/>
            </a:endParaRPr>
          </a:p>
        </p:txBody>
      </p:sp>
      <p:sp>
        <p:nvSpPr>
          <p:cNvPr id="5125" name="Text Box 9"/>
          <p:cNvSpPr txBox="1">
            <a:spLocks noChangeArrowheads="1"/>
          </p:cNvSpPr>
          <p:nvPr/>
        </p:nvSpPr>
        <p:spPr bwMode="auto">
          <a:xfrm>
            <a:off x="323528" y="620689"/>
            <a:ext cx="3960440" cy="5976664"/>
          </a:xfrm>
          <a:prstGeom prst="rect">
            <a:avLst/>
          </a:prstGeom>
          <a:noFill/>
          <a:ln w="9525">
            <a:noFill/>
            <a:miter lim="800000"/>
            <a:headEnd/>
            <a:tailEnd/>
          </a:ln>
          <a:effectLst/>
        </p:spPr>
        <p:txBody>
          <a:bodyPr wrap="square">
            <a:spAutoFit/>
          </a:bodyPr>
          <a:lstStyle/>
          <a:p>
            <a:pPr algn="ctr" eaLnBrk="1" hangingPunct="1"/>
            <a:r>
              <a:rPr lang="en-GB" b="1" u="sng" dirty="0">
                <a:latin typeface="Arial" charset="0"/>
              </a:rPr>
              <a:t>Aerobatics</a:t>
            </a:r>
          </a:p>
          <a:p>
            <a:pPr algn="ctr" eaLnBrk="1" hangingPunct="1"/>
            <a:endParaRPr lang="en-GB" sz="800" b="1" u="sng" dirty="0">
              <a:latin typeface="Arial" charset="0"/>
            </a:endParaRPr>
          </a:p>
          <a:p>
            <a:pPr eaLnBrk="1" hangingPunct="1"/>
            <a:r>
              <a:rPr lang="en-GB" sz="1400" dirty="0">
                <a:latin typeface="Arial" charset="0"/>
              </a:rPr>
              <a:t>Max </a:t>
            </a:r>
            <a:r>
              <a:rPr lang="en-GB" sz="1400" dirty="0" err="1">
                <a:latin typeface="Arial" charset="0"/>
              </a:rPr>
              <a:t>aeros</a:t>
            </a:r>
            <a:r>
              <a:rPr lang="en-GB" sz="1400" dirty="0">
                <a:latin typeface="Arial" charset="0"/>
              </a:rPr>
              <a:t> weight = 1375lb</a:t>
            </a:r>
          </a:p>
          <a:p>
            <a:pPr eaLnBrk="1" hangingPunct="1"/>
            <a:r>
              <a:rPr lang="en-GB" sz="1400" dirty="0">
                <a:latin typeface="Arial" charset="0"/>
              </a:rPr>
              <a:t>Empty weight = 1056lb</a:t>
            </a:r>
          </a:p>
          <a:p>
            <a:pPr eaLnBrk="1" hangingPunct="1"/>
            <a:r>
              <a:rPr lang="en-GB" sz="1400" dirty="0">
                <a:latin typeface="Arial" charset="0"/>
              </a:rPr>
              <a:t>Full fuel = 228lb</a:t>
            </a:r>
          </a:p>
          <a:p>
            <a:pPr eaLnBrk="1" hangingPunct="1"/>
            <a:r>
              <a:rPr lang="en-GB" sz="1400" dirty="0">
                <a:latin typeface="Arial" charset="0"/>
              </a:rPr>
              <a:t>200lb pilot, max </a:t>
            </a:r>
            <a:r>
              <a:rPr lang="en-GB" sz="1400" dirty="0" err="1">
                <a:latin typeface="Arial" charset="0"/>
              </a:rPr>
              <a:t>aeros</a:t>
            </a:r>
            <a:r>
              <a:rPr lang="en-GB" sz="1400" dirty="0">
                <a:latin typeface="Arial" charset="0"/>
              </a:rPr>
              <a:t> fuel = 10 gals per side</a:t>
            </a:r>
          </a:p>
          <a:p>
            <a:pPr eaLnBrk="1" hangingPunct="1"/>
            <a:endParaRPr lang="en-GB" sz="800" dirty="0">
              <a:latin typeface="Arial" charset="0"/>
            </a:endParaRPr>
          </a:p>
          <a:p>
            <a:pPr eaLnBrk="1" hangingPunct="1"/>
            <a:r>
              <a:rPr lang="en-GB" sz="1400" dirty="0">
                <a:latin typeface="Arial" charset="0"/>
              </a:rPr>
              <a:t>Intentional spinning prohibited</a:t>
            </a:r>
          </a:p>
          <a:p>
            <a:pPr eaLnBrk="1" hangingPunct="1"/>
            <a:r>
              <a:rPr lang="en-GB" sz="1400" dirty="0">
                <a:latin typeface="Arial" charset="0"/>
              </a:rPr>
              <a:t>Standard spin recovery is effective</a:t>
            </a:r>
          </a:p>
          <a:p>
            <a:pPr eaLnBrk="1" hangingPunct="1"/>
            <a:endParaRPr lang="en-GB" sz="800" dirty="0">
              <a:latin typeface="Arial" charset="0"/>
            </a:endParaRPr>
          </a:p>
          <a:p>
            <a:pPr eaLnBrk="1" hangingPunct="1"/>
            <a:r>
              <a:rPr lang="en-GB" sz="1400" b="1" dirty="0">
                <a:latin typeface="Arial" charset="0"/>
              </a:rPr>
              <a:t>Speeds in Knots</a:t>
            </a:r>
          </a:p>
          <a:p>
            <a:pPr eaLnBrk="1" hangingPunct="1"/>
            <a:r>
              <a:rPr lang="en-GB" sz="1400" dirty="0" err="1">
                <a:latin typeface="Arial" charset="0"/>
              </a:rPr>
              <a:t>Va</a:t>
            </a:r>
            <a:r>
              <a:rPr lang="en-GB" sz="1400" dirty="0">
                <a:latin typeface="Arial" charset="0"/>
              </a:rPr>
              <a:t>		117</a:t>
            </a:r>
          </a:p>
          <a:p>
            <a:pPr eaLnBrk="1" hangingPunct="1"/>
            <a:r>
              <a:rPr lang="en-GB" sz="1400" dirty="0">
                <a:latin typeface="Arial" charset="0"/>
              </a:rPr>
              <a:t>Flick Roll		avoid</a:t>
            </a:r>
          </a:p>
          <a:p>
            <a:pPr eaLnBrk="1" hangingPunct="1"/>
            <a:r>
              <a:rPr lang="en-GB" sz="1400" dirty="0">
                <a:latin typeface="Arial" charset="0"/>
              </a:rPr>
              <a:t>Aileron roll		100 - 160</a:t>
            </a:r>
          </a:p>
          <a:p>
            <a:pPr eaLnBrk="1" hangingPunct="1"/>
            <a:r>
              <a:rPr lang="en-GB" sz="1400" dirty="0">
                <a:latin typeface="Arial" charset="0"/>
              </a:rPr>
              <a:t>Barrel roll		120 - 160</a:t>
            </a:r>
          </a:p>
          <a:p>
            <a:pPr eaLnBrk="1" hangingPunct="1"/>
            <a:r>
              <a:rPr lang="en-GB" sz="1400" dirty="0">
                <a:latin typeface="Arial" charset="0"/>
              </a:rPr>
              <a:t>Stall turn		120 – 160</a:t>
            </a:r>
            <a:br>
              <a:rPr lang="en-GB" sz="1400" dirty="0">
                <a:latin typeface="Arial" charset="0"/>
              </a:rPr>
            </a:br>
            <a:r>
              <a:rPr lang="en-GB" sz="1400" dirty="0">
                <a:latin typeface="Arial" charset="0"/>
              </a:rPr>
              <a:t>Caution – engine stops in vertical resulting in low rudder power for turn; risk of a tail slide</a:t>
            </a:r>
          </a:p>
          <a:p>
            <a:pPr eaLnBrk="1" hangingPunct="1"/>
            <a:r>
              <a:rPr lang="en-GB" sz="1400" dirty="0">
                <a:latin typeface="Arial" charset="0"/>
              </a:rPr>
              <a:t>Loop		130 - 160</a:t>
            </a:r>
          </a:p>
          <a:p>
            <a:pPr eaLnBrk="1" hangingPunct="1"/>
            <a:r>
              <a:rPr lang="en-GB" sz="1400" dirty="0">
                <a:latin typeface="Arial" charset="0"/>
              </a:rPr>
              <a:t>Loop and roll off top	130 – 160</a:t>
            </a:r>
          </a:p>
          <a:p>
            <a:endParaRPr lang="en-GB" sz="1200" dirty="0">
              <a:latin typeface="Arial" charset="0"/>
            </a:endParaRPr>
          </a:p>
          <a:p>
            <a:r>
              <a:rPr lang="en-GB" sz="1200" dirty="0">
                <a:latin typeface="Arial" charset="0"/>
              </a:rPr>
              <a:t>The LAA says: </a:t>
            </a:r>
            <a:r>
              <a:rPr lang="en-GB" sz="1200" dirty="0"/>
              <a:t>Warning: this is a high performance aircraft in which care is required particularly during aerobatic manoeuvres to avoid exceeding structural limits and/or maximum permitted airspeeds. In the event of an inadvertent erect spin the aircraft responds to standard recovery actions </a:t>
            </a:r>
            <a:r>
              <a:rPr lang="en-GB" sz="1200" dirty="0" err="1"/>
              <a:t>ie</a:t>
            </a:r>
            <a:r>
              <a:rPr lang="en-GB" sz="1200" dirty="0"/>
              <a:t> throttle closed, check ailerons centred, apply full opposite rudder followed by progressive forward stick until rotation ceases.</a:t>
            </a:r>
          </a:p>
          <a:p>
            <a:r>
              <a:rPr lang="en-GB" sz="1200" dirty="0"/>
              <a:t>Aerobatics prohibited with baggage in baggage compartment.</a:t>
            </a:r>
            <a:endParaRPr lang="en-GB" sz="1200" dirty="0">
              <a:latin typeface="Arial" charset="0"/>
            </a:endParaRPr>
          </a:p>
        </p:txBody>
      </p:sp>
      <p:sp>
        <p:nvSpPr>
          <p:cNvPr id="5126" name="Text Box 10"/>
          <p:cNvSpPr txBox="1">
            <a:spLocks noChangeArrowheads="1"/>
          </p:cNvSpPr>
          <p:nvPr/>
        </p:nvSpPr>
        <p:spPr bwMode="auto">
          <a:xfrm>
            <a:off x="2465388" y="4600575"/>
            <a:ext cx="184150" cy="457200"/>
          </a:xfrm>
          <a:prstGeom prst="rect">
            <a:avLst/>
          </a:prstGeom>
          <a:noFill/>
          <a:ln w="9525">
            <a:noFill/>
            <a:miter lim="800000"/>
            <a:headEnd/>
            <a:tailEnd/>
          </a:ln>
          <a:effectLst/>
        </p:spPr>
        <p:txBody>
          <a:bodyPr wrap="none">
            <a:spAutoFit/>
          </a:bodyPr>
          <a:lstStyle/>
          <a:p>
            <a:pPr eaLnBrk="1" hangingPunct="1"/>
            <a:endParaRPr lang="en-US" sz="2400"/>
          </a:p>
        </p:txBody>
      </p:sp>
      <p:sp>
        <p:nvSpPr>
          <p:cNvPr id="5127" name="Text Box 4"/>
          <p:cNvSpPr txBox="1">
            <a:spLocks noChangeArrowheads="1"/>
          </p:cNvSpPr>
          <p:nvPr/>
        </p:nvSpPr>
        <p:spPr bwMode="auto">
          <a:xfrm>
            <a:off x="5016500" y="188913"/>
            <a:ext cx="2048959" cy="307777"/>
          </a:xfrm>
          <a:prstGeom prst="rect">
            <a:avLst/>
          </a:prstGeom>
          <a:noFill/>
          <a:ln w="12700">
            <a:noFill/>
            <a:miter lim="800000"/>
            <a:headEnd/>
            <a:tailEnd/>
          </a:ln>
          <a:effectLst/>
        </p:spPr>
        <p:txBody>
          <a:bodyPr wrap="none">
            <a:spAutoFit/>
          </a:bodyPr>
          <a:lstStyle/>
          <a:p>
            <a:pPr defTabSz="762000"/>
            <a:r>
              <a:rPr lang="en-GB" sz="1400" b="1" u="sng" dirty="0"/>
              <a:t>G-</a:t>
            </a:r>
            <a:r>
              <a:rPr lang="en-GB" sz="1400" b="1" u="sng" dirty="0" err="1"/>
              <a:t>xxxx</a:t>
            </a:r>
            <a:r>
              <a:rPr lang="en-GB" sz="1400" b="1" u="sng" dirty="0"/>
              <a:t> Operating Notes</a:t>
            </a:r>
          </a:p>
        </p:txBody>
      </p:sp>
      <p:sp>
        <p:nvSpPr>
          <p:cNvPr id="5128" name="Rectangle 6"/>
          <p:cNvSpPr>
            <a:spLocks noChangeArrowheads="1"/>
          </p:cNvSpPr>
          <p:nvPr/>
        </p:nvSpPr>
        <p:spPr bwMode="auto">
          <a:xfrm>
            <a:off x="4773613" y="640432"/>
            <a:ext cx="3962400" cy="2068488"/>
          </a:xfrm>
          <a:prstGeom prst="rect">
            <a:avLst/>
          </a:prstGeom>
          <a:noFill/>
          <a:ln w="12700">
            <a:noFill/>
            <a:miter lim="800000"/>
            <a:headEnd/>
            <a:tailEnd/>
          </a:ln>
          <a:effectLst/>
        </p:spPr>
        <p:txBody>
          <a:bodyPr lIns="90488" tIns="44450" rIns="90488" bIns="44450"/>
          <a:lstStyle/>
          <a:p>
            <a:pPr marL="342900" indent="-342900" algn="ctr" defTabSz="762000" eaLnBrk="1" hangingPunct="1">
              <a:lnSpc>
                <a:spcPct val="90000"/>
              </a:lnSpc>
            </a:pPr>
            <a:r>
              <a:rPr lang="en-GB" b="1" u="sng" dirty="0">
                <a:latin typeface="Arial" charset="0"/>
              </a:rPr>
              <a:t>Airworthiness Speeds</a:t>
            </a:r>
          </a:p>
          <a:p>
            <a:pPr marL="342900" indent="-342900" defTabSz="762000" eaLnBrk="1" hangingPunct="1">
              <a:lnSpc>
                <a:spcPct val="90000"/>
              </a:lnSpc>
            </a:pPr>
            <a:endParaRPr lang="en-GB" sz="1400" dirty="0">
              <a:latin typeface="Arial" charset="0"/>
            </a:endParaRPr>
          </a:p>
          <a:p>
            <a:pPr marL="177800" indent="-177800" defTabSz="762000" eaLnBrk="1" hangingPunct="1">
              <a:lnSpc>
                <a:spcPct val="90000"/>
              </a:lnSpc>
              <a:buSzPct val="100000"/>
              <a:buFontTx/>
              <a:buChar char="•"/>
            </a:pPr>
            <a:r>
              <a:rPr lang="en-GB" sz="1400" dirty="0">
                <a:latin typeface="Arial" charset="0"/>
              </a:rPr>
              <a:t>ASI has colour markings </a:t>
            </a:r>
            <a:r>
              <a:rPr lang="en-GB" sz="1400" dirty="0" err="1">
                <a:latin typeface="Arial" charset="0"/>
              </a:rPr>
              <a:t>iaw</a:t>
            </a:r>
            <a:r>
              <a:rPr lang="en-GB" sz="1400" dirty="0">
                <a:latin typeface="Arial" charset="0"/>
              </a:rPr>
              <a:t> international practice</a:t>
            </a:r>
          </a:p>
          <a:p>
            <a:pPr marL="177800" indent="-177800" defTabSz="762000" eaLnBrk="1" hangingPunct="1">
              <a:lnSpc>
                <a:spcPct val="90000"/>
              </a:lnSpc>
              <a:buSzPct val="100000"/>
              <a:buFontTx/>
              <a:buChar char="•"/>
            </a:pPr>
            <a:r>
              <a:rPr lang="en-GB" sz="1400" dirty="0">
                <a:latin typeface="Arial" charset="0"/>
              </a:rPr>
              <a:t>Beware low flap limiting speed, especially on go-around</a:t>
            </a:r>
          </a:p>
          <a:p>
            <a:pPr marL="177800" indent="-177800" defTabSz="762000" eaLnBrk="1" hangingPunct="1">
              <a:lnSpc>
                <a:spcPct val="90000"/>
              </a:lnSpc>
              <a:buSzPct val="100000"/>
              <a:buFontTx/>
              <a:buChar char="•"/>
            </a:pPr>
            <a:r>
              <a:rPr lang="en-GB" sz="1400" dirty="0">
                <a:latin typeface="Arial" charset="0"/>
              </a:rPr>
              <a:t>With Sensenich metal propeller engine is limited to 2600rpm</a:t>
            </a:r>
          </a:p>
        </p:txBody>
      </p:sp>
      <p:sp>
        <p:nvSpPr>
          <p:cNvPr id="10" name="Rectangle 6"/>
          <p:cNvSpPr>
            <a:spLocks noChangeArrowheads="1"/>
          </p:cNvSpPr>
          <p:nvPr/>
        </p:nvSpPr>
        <p:spPr bwMode="auto">
          <a:xfrm>
            <a:off x="4788024" y="2636912"/>
            <a:ext cx="4034408" cy="2068488"/>
          </a:xfrm>
          <a:prstGeom prst="rect">
            <a:avLst/>
          </a:prstGeom>
          <a:noFill/>
          <a:ln w="12700">
            <a:noFill/>
            <a:miter lim="800000"/>
            <a:headEnd/>
            <a:tailEnd/>
          </a:ln>
          <a:effectLst/>
        </p:spPr>
        <p:txBody>
          <a:bodyPr lIns="90488" tIns="44450" rIns="90488" bIns="44450"/>
          <a:lstStyle/>
          <a:p>
            <a:pPr marL="342900" indent="-342900" algn="ctr" defTabSz="762000" eaLnBrk="1" hangingPunct="1">
              <a:lnSpc>
                <a:spcPct val="90000"/>
              </a:lnSpc>
            </a:pPr>
            <a:r>
              <a:rPr lang="en-GB" b="1" u="sng" dirty="0">
                <a:latin typeface="Arial" charset="0"/>
              </a:rPr>
              <a:t>Loading</a:t>
            </a:r>
          </a:p>
          <a:p>
            <a:pPr marL="342900" indent="-342900" defTabSz="762000" eaLnBrk="1" hangingPunct="1">
              <a:lnSpc>
                <a:spcPct val="90000"/>
              </a:lnSpc>
            </a:pPr>
            <a:endParaRPr lang="en-GB" sz="1400" dirty="0">
              <a:latin typeface="Arial" charset="0"/>
            </a:endParaRPr>
          </a:p>
          <a:p>
            <a:pPr marL="177800" indent="-177800" defTabSz="762000" eaLnBrk="1" hangingPunct="1">
              <a:lnSpc>
                <a:spcPct val="90000"/>
              </a:lnSpc>
              <a:buSzPct val="100000"/>
              <a:buFontTx/>
              <a:buChar char="•"/>
            </a:pPr>
            <a:r>
              <a:rPr lang="en-GB" sz="1400" dirty="0">
                <a:latin typeface="Arial" charset="0"/>
              </a:rPr>
              <a:t>Max aft cg for IMC flight is 75.3” aft of datum</a:t>
            </a:r>
          </a:p>
          <a:p>
            <a:pPr marL="177800" indent="-177800" defTabSz="762000" eaLnBrk="1" hangingPunct="1">
              <a:lnSpc>
                <a:spcPct val="90000"/>
              </a:lnSpc>
              <a:buSzPct val="100000"/>
              <a:buFontTx/>
              <a:buChar char="•"/>
            </a:pPr>
            <a:r>
              <a:rPr lang="en-GB" sz="1400" dirty="0">
                <a:latin typeface="Arial" charset="0"/>
              </a:rPr>
              <a:t>CG moves backwards as fuel is burned</a:t>
            </a:r>
          </a:p>
          <a:p>
            <a:pPr marL="177800" indent="-177800" defTabSz="762000" eaLnBrk="1" hangingPunct="1">
              <a:lnSpc>
                <a:spcPct val="90000"/>
              </a:lnSpc>
              <a:buSzPct val="100000"/>
              <a:buFontTx/>
              <a:buChar char="•"/>
            </a:pPr>
            <a:r>
              <a:rPr lang="en-GB" sz="1400" dirty="0">
                <a:latin typeface="Arial" charset="0"/>
              </a:rPr>
              <a:t>For 2 x 180lb pilots max baggage is 58lb to remain inside 75.3” limit with 6 US gals of fuel</a:t>
            </a:r>
          </a:p>
        </p:txBody>
      </p:sp>
      <p:sp>
        <p:nvSpPr>
          <p:cNvPr id="11" name="TextBox 10"/>
          <p:cNvSpPr txBox="1"/>
          <p:nvPr/>
        </p:nvSpPr>
        <p:spPr>
          <a:xfrm>
            <a:off x="1538" y="6581001"/>
            <a:ext cx="3096344" cy="276999"/>
          </a:xfrm>
          <a:prstGeom prst="rect">
            <a:avLst/>
          </a:prstGeom>
          <a:noFill/>
        </p:spPr>
        <p:txBody>
          <a:bodyPr wrap="square" rtlCol="0">
            <a:spAutoFit/>
          </a:bodyPr>
          <a:lstStyle/>
          <a:p>
            <a:pPr defTabSz="762000"/>
            <a:r>
              <a:rPr lang="en-GB" sz="1200" dirty="0"/>
              <a:t>G-</a:t>
            </a:r>
            <a:r>
              <a:rPr lang="en-GB" sz="1200" dirty="0" err="1"/>
              <a:t>xxxx</a:t>
            </a:r>
            <a:r>
              <a:rPr lang="en-GB" sz="1200" dirty="0"/>
              <a:t> POH Issue 1 [Example] Jun 2022</a:t>
            </a:r>
          </a:p>
        </p:txBody>
      </p:sp>
    </p:spTree>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6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6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1351</TotalTime>
  <Words>1505</Words>
  <Application>Microsoft Office PowerPoint</Application>
  <PresentationFormat>On-screen Show (4:3)</PresentationFormat>
  <Paragraphs>154</Paragraphs>
  <Slides>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Times New Roman</vt:lpstr>
      <vt:lpstr>Default Design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Packard Bell</dc:creator>
  <cp:lastModifiedBy>Peter Pengilly</cp:lastModifiedBy>
  <cp:revision>65</cp:revision>
  <cp:lastPrinted>2000-08-28T19:48:40Z</cp:lastPrinted>
  <dcterms:created xsi:type="dcterms:W3CDTF">2000-04-24T18:10:22Z</dcterms:created>
  <dcterms:modified xsi:type="dcterms:W3CDTF">2022-06-10T20:27:43Z</dcterms:modified>
</cp:coreProperties>
</file>